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embeddings/Microsoft_Equation16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embeddings/Microsoft_Equation15.bin" ContentType="application/vnd.openxmlformats-officedocument.oleObject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presProps.xml" ContentType="application/vnd.openxmlformats-officedocument.presentationml.presProps+xml"/>
  <Override PartName="/ppt/embeddings/Microsoft_Equation14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Microsoft_Equation9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embeddings/Microsoft_Equation13.bin" ContentType="application/vnd.openxmlformats-officedocument.oleObject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ppt/embeddings/Microsoft_Equation8.bin" ContentType="application/vnd.openxmlformats-officedocument.oleObject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embeddings/Microsoft_Equation12.bin" ContentType="application/vnd.openxmlformats-officedocument.oleObject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Microsoft_Equation7.bin" ContentType="application/vnd.openxmlformats-officedocument.oleObject"/>
  <Override PartName="/ppt/embeddings/Microsoft_Equation18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11.bin" ContentType="application/vnd.openxmlformats-officedocument.oleObject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embeddings/Microsoft_Equation17.bin" ContentType="application/vnd.openxmlformats-officedocument.oleObject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embeddings/Microsoft_Equation10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44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4" r:id="rId18"/>
    <p:sldId id="295" r:id="rId19"/>
    <p:sldId id="296" r:id="rId20"/>
    <p:sldId id="297" r:id="rId21"/>
    <p:sldId id="299" r:id="rId22"/>
    <p:sldId id="300" r:id="rId23"/>
    <p:sldId id="301" r:id="rId24"/>
    <p:sldId id="302" r:id="rId25"/>
    <p:sldId id="303" r:id="rId26"/>
    <p:sldId id="257" r:id="rId27"/>
    <p:sldId id="276" r:id="rId28"/>
    <p:sldId id="275" r:id="rId29"/>
    <p:sldId id="261" r:id="rId30"/>
    <p:sldId id="258" r:id="rId31"/>
    <p:sldId id="262" r:id="rId32"/>
    <p:sldId id="274" r:id="rId33"/>
    <p:sldId id="259" r:id="rId34"/>
    <p:sldId id="260" r:id="rId35"/>
    <p:sldId id="264" r:id="rId36"/>
    <p:sldId id="265" r:id="rId37"/>
    <p:sldId id="305" r:id="rId38"/>
    <p:sldId id="266" r:id="rId39"/>
    <p:sldId id="267" r:id="rId40"/>
    <p:sldId id="268" r:id="rId41"/>
    <p:sldId id="269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49" d="100"/>
          <a:sy n="49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4" Type="http://schemas.openxmlformats.org/officeDocument/2006/relationships/image" Target="../media/image52.wmf"/><Relationship Id="rId5" Type="http://schemas.openxmlformats.org/officeDocument/2006/relationships/image" Target="../media/image53.pict"/><Relationship Id="rId6" Type="http://schemas.openxmlformats.org/officeDocument/2006/relationships/image" Target="../media/image54.pict"/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1" Type="http://schemas.openxmlformats.org/officeDocument/2006/relationships/image" Target="../media/image55.wmf"/><Relationship Id="rId2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Relationship Id="rId2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3AD9-700C-5F4F-9BC0-667A27F84268}" type="datetimeFigureOut">
              <a:rPr lang="en-US" smtClean="0"/>
              <a:t>11/24/10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1EB03-354A-2642-820C-CDB22FDD0E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800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FE7761-9256-CE4E-B4B3-05E73F0CE77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E41F0-0252-3042-BB42-08C84C8BD102}" type="slidenum">
              <a:rPr lang="en-US"/>
              <a:pPr/>
              <a:t>35</a:t>
            </a:fld>
            <a:endParaRPr 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2E8E1-2979-1045-926D-3C45C410FC75}" type="slidenum">
              <a:rPr lang="en-US"/>
              <a:pPr/>
              <a:t>36</a:t>
            </a:fld>
            <a:endParaRPr 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27801-44A6-E24F-9783-C8DA9823E04D}" type="slidenum">
              <a:rPr lang="en-US"/>
              <a:pPr/>
              <a:t>38</a:t>
            </a:fld>
            <a:endParaRPr 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87060-9A72-ED4E-AB95-B2A4347BB3BF}" type="slidenum">
              <a:rPr lang="en-US"/>
              <a:pPr/>
              <a:t>39</a:t>
            </a:fld>
            <a:endParaRPr 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35FE7-93AE-1648-8BB3-F4D0850952F1}" type="slidenum">
              <a:rPr lang="en-US"/>
              <a:pPr/>
              <a:t>40</a:t>
            </a:fld>
            <a:endParaRPr 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9CFB5-E1BB-6C42-8793-79D412B2D7CC}" type="slidenum">
              <a:rPr lang="en-US"/>
              <a:pPr/>
              <a:t>41</a:t>
            </a:fld>
            <a:endParaRPr 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800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B9C068-2D16-7440-A3D0-3C8DF3CABFB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3 important factor: directionality, Weight, Cycles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E33268-A21B-1947-979E-026D13845FB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274">
              <a:spcBef>
                <a:spcPct val="0"/>
              </a:spcBef>
            </a:pPr>
            <a:r>
              <a:rPr lang="en-US" b="1" dirty="0"/>
              <a:t>Protein complex </a:t>
            </a:r>
            <a:r>
              <a:rPr lang="en-US" b="1" dirty="0" err="1"/>
              <a:t>immunoprecipitation</a:t>
            </a:r>
            <a:r>
              <a:rPr lang="en-US" b="1" dirty="0"/>
              <a:t> (Co-IP)</a:t>
            </a:r>
          </a:p>
          <a:p>
            <a:pPr defTabSz="914274">
              <a:spcBef>
                <a:spcPct val="0"/>
              </a:spcBef>
            </a:pPr>
            <a:endParaRPr 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87A4BD-5139-5A48-A1E0-747FF91375E2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Why does power-law distribution matter?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8721A9-6CE2-DB4A-BE4A-97502AD2AEF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How many of your neighbors know one another (FACEBOOK)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848006-BFE7-D347-816D-D78383FEE81E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BC0A30-D785-BD46-85DA-81BFE194029A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ea typeface="Arial" charset="0"/>
                <a:cs typeface="Arial" charset="0"/>
              </a:rPr>
              <a:t>The two algorithms gave identical results for the sub graph statistics.</a:t>
            </a:r>
            <a:endParaRPr lang="he-IL">
              <a:latin typeface="Calibri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he-IL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5D1163-3F17-D84A-A2CF-9F606CC138CA}" type="slidenum">
              <a:rPr lang="he-IL"/>
              <a:pPr/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0E3AC0-8D6E-2440-98A5-A38FB7A2494D}" type="slidenum">
              <a:rPr lang="he-IL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ADD8-6BAB-554E-8555-057FF3DCFC49}" type="datetimeFigureOut">
              <a:rPr lang="en-US" smtClean="0"/>
              <a:t>11/24/10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001-0BD6-4348-A405-D150A0C6D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ADD8-6BAB-554E-8555-057FF3DCFC49}" type="datetimeFigureOut">
              <a:rPr lang="en-US" smtClean="0"/>
              <a:t>11/24/10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001-0BD6-4348-A405-D150A0C6D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ADD8-6BAB-554E-8555-057FF3DCFC49}" type="datetimeFigureOut">
              <a:rPr lang="en-US" smtClean="0"/>
              <a:t>11/24/10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001-0BD6-4348-A405-D150A0C6D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 </a:t>
            </a:r>
          </a:p>
          <a:p>
            <a:r>
              <a:rPr lang="en-US"/>
              <a:t>© Ron Shamir, 2005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3D082-18CA-2349-AF6F-3B892B8E0D3F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ADD8-6BAB-554E-8555-057FF3DCFC49}" type="datetimeFigureOut">
              <a:rPr lang="en-US" smtClean="0"/>
              <a:t>11/24/10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001-0BD6-4348-A405-D150A0C6D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ADD8-6BAB-554E-8555-057FF3DCFC49}" type="datetimeFigureOut">
              <a:rPr lang="en-US" smtClean="0"/>
              <a:t>11/24/10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001-0BD6-4348-A405-D150A0C6D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ADD8-6BAB-554E-8555-057FF3DCFC49}" type="datetimeFigureOut">
              <a:rPr lang="en-US" smtClean="0"/>
              <a:t>11/24/10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001-0BD6-4348-A405-D150A0C6D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ADD8-6BAB-554E-8555-057FF3DCFC49}" type="datetimeFigureOut">
              <a:rPr lang="en-US" smtClean="0"/>
              <a:t>11/24/10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001-0BD6-4348-A405-D150A0C6D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ADD8-6BAB-554E-8555-057FF3DCFC49}" type="datetimeFigureOut">
              <a:rPr lang="en-US" smtClean="0"/>
              <a:t>11/24/10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001-0BD6-4348-A405-D150A0C6D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ADD8-6BAB-554E-8555-057FF3DCFC49}" type="datetimeFigureOut">
              <a:rPr lang="en-US" smtClean="0"/>
              <a:t>11/24/10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001-0BD6-4348-A405-D150A0C6D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ADD8-6BAB-554E-8555-057FF3DCFC49}" type="datetimeFigureOut">
              <a:rPr lang="en-US" smtClean="0"/>
              <a:t>11/24/10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001-0BD6-4348-A405-D150A0C6D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ADD8-6BAB-554E-8555-057FF3DCFC49}" type="datetimeFigureOut">
              <a:rPr lang="en-US" smtClean="0"/>
              <a:t>11/24/10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001-0BD6-4348-A405-D150A0C6D6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ADD8-6BAB-554E-8555-057FF3DCFC49}" type="datetimeFigureOut">
              <a:rPr lang="en-US" smtClean="0"/>
              <a:t>11/24/10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67001-0BD6-4348-A405-D150A0C6D6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8.bin"/><Relationship Id="rId7" Type="http://schemas.openxmlformats.org/officeDocument/2006/relationships/oleObject" Target="../embeddings/Microsoft_Equation9.bin"/><Relationship Id="rId8" Type="http://schemas.openxmlformats.org/officeDocument/2006/relationships/oleObject" Target="../embeddings/Microsoft_Equation10.bin"/><Relationship Id="rId9" Type="http://schemas.openxmlformats.org/officeDocument/2006/relationships/oleObject" Target="../embeddings/Microsoft_Equation1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quation12.bin"/><Relationship Id="rId5" Type="http://schemas.openxmlformats.org/officeDocument/2006/relationships/oleObject" Target="../embeddings/Microsoft_Equation13.bin"/><Relationship Id="rId6" Type="http://schemas.openxmlformats.org/officeDocument/2006/relationships/oleObject" Target="../embeddings/Microsoft_Equation14.bin"/><Relationship Id="rId7" Type="http://schemas.openxmlformats.org/officeDocument/2006/relationships/oleObject" Target="../embeddings/Microsoft_Equation1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quation16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quation17.bin"/><Relationship Id="rId5" Type="http://schemas.openxmlformats.org/officeDocument/2006/relationships/oleObject" Target="../embeddings/Microsoft_Equation1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motifs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Szymon</a:t>
            </a:r>
            <a:r>
              <a:rPr lang="en-US" dirty="0" smtClean="0">
                <a:solidFill>
                  <a:schemeClr val="tx1"/>
                </a:solidFill>
              </a:rPr>
              <a:t> Stoma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pw1407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0906" y="3952663"/>
            <a:ext cx="1897294" cy="1783433"/>
          </a:xfrm>
          <a:prstGeom prst="rect">
            <a:avLst/>
          </a:prstGeom>
          <a:noFill/>
        </p:spPr>
      </p:pic>
      <p:pic>
        <p:nvPicPr>
          <p:cNvPr id="5" name="Picture 5" descr="Ran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52663"/>
            <a:ext cx="1906588" cy="1771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in Biology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6868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Molecular networks: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800">
                <a:latin typeface="Calibri" charset="0"/>
              </a:rPr>
              <a:t>Protein-Protein Interaction (PPI) networks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800">
                <a:latin typeface="Calibri" charset="0"/>
              </a:rPr>
              <a:t>Metabolic Networks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800">
                <a:latin typeface="Calibri" charset="0"/>
              </a:rPr>
              <a:t>Regulatory Network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800">
                <a:latin typeface="Calibri" charset="0"/>
              </a:rPr>
              <a:t>Synthetic lethality Network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800">
                <a:latin typeface="Calibri" charset="0"/>
              </a:rPr>
              <a:t>Gene Interaction Network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800">
                <a:latin typeface="Calibri" charset="0"/>
              </a:rPr>
              <a:t>More …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2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 txBox="1">
            <a:spLocks/>
          </p:cNvSpPr>
          <p:nvPr/>
        </p:nvSpPr>
        <p:spPr bwMode="auto">
          <a:xfrm>
            <a:off x="457200" y="1600200"/>
            <a:ext cx="85725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Reflect the set of biochemical reactions in a cell 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>
                <a:latin typeface="Calibri" charset="0"/>
              </a:rPr>
              <a:t>Nodes: metabolites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>
                <a:latin typeface="Calibri" charset="0"/>
              </a:rPr>
              <a:t>Edges: biochemical reactions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b="1">
                <a:latin typeface="Calibri" charset="0"/>
              </a:rPr>
              <a:t>Additional representations!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Derived through: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>
                <a:latin typeface="Calibri" charset="0"/>
              </a:rPr>
              <a:t>Knowledge of biochemistry 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>
                <a:latin typeface="Calibri" charset="0"/>
              </a:rPr>
              <a:t>Metabolic flux measurements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320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en-US" sz="3200">
                <a:latin typeface="Calibri" charset="0"/>
              </a:rPr>
              <a:t>	</a:t>
            </a:r>
          </a:p>
        </p:txBody>
      </p:sp>
      <p:pic>
        <p:nvPicPr>
          <p:cNvPr id="22532" name="Picture 11" descr="keg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57425"/>
            <a:ext cx="33909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0" y="1050925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85813" y="5327650"/>
            <a:ext cx="3176587" cy="1212850"/>
            <a:chOff x="695736" y="5152290"/>
            <a:chExt cx="3177401" cy="1212449"/>
          </a:xfrm>
        </p:grpSpPr>
        <p:sp>
          <p:nvSpPr>
            <p:cNvPr id="22535" name="Rectangle 6"/>
            <p:cNvSpPr>
              <a:spLocks noChangeArrowheads="1"/>
            </p:cNvSpPr>
            <p:nvPr/>
          </p:nvSpPr>
          <p:spPr bwMode="auto">
            <a:xfrm>
              <a:off x="1518477" y="5152290"/>
              <a:ext cx="2354660" cy="1202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400" b="1" i="1" u="sng"/>
                <a:t>S</a:t>
              </a:r>
              <a:r>
                <a:rPr lang="en-US" sz="2400" b="1" i="1" u="sng">
                  <a:latin typeface="Calibri" charset="0"/>
                </a:rPr>
                <a:t>. Cerevisiae</a:t>
              </a:r>
            </a:p>
            <a:p>
              <a:r>
                <a:rPr lang="en-US" sz="2400">
                  <a:latin typeface="Calibri" charset="0"/>
                </a:rPr>
                <a:t>1062 metabolites</a:t>
              </a:r>
            </a:p>
            <a:p>
              <a:r>
                <a:rPr lang="en-US" sz="2400">
                  <a:latin typeface="Calibri" charset="0"/>
                </a:rPr>
                <a:t>1149 reactions</a:t>
              </a:r>
            </a:p>
          </p:txBody>
        </p:sp>
        <p:pic>
          <p:nvPicPr>
            <p:cNvPr id="22536" name="Picture 15" descr="saccharomyces-cerevisiae-lallemand-2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669032" y="5383895"/>
              <a:ext cx="991195" cy="75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95736" y="5161812"/>
              <a:ext cx="3177401" cy="120292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 txBox="1">
            <a:spLocks/>
          </p:cNvSpPr>
          <p:nvPr/>
        </p:nvSpPr>
        <p:spPr bwMode="auto">
          <a:xfrm>
            <a:off x="457200" y="1600200"/>
            <a:ext cx="86868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Reflect the cell’s molecular interactions and signaling pathways (</a:t>
            </a:r>
            <a:r>
              <a:rPr lang="en-US" sz="3200" b="1" dirty="0" err="1">
                <a:latin typeface="Calibri" charset="0"/>
              </a:rPr>
              <a:t>interactome</a:t>
            </a:r>
            <a:r>
              <a:rPr lang="en-US" sz="3200" dirty="0">
                <a:latin typeface="Calibri" charset="0"/>
              </a:rPr>
              <a:t>)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Nodes: proteins 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Edges: interactions(?)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High-throughput experiments: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Protein Complex-IP (Co-IP)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Yeast two-hybrid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2400" dirty="0">
              <a:latin typeface="Calibri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3200" dirty="0">
              <a:latin typeface="Calibri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3688"/>
            <a:ext cx="9144000" cy="1143000"/>
          </a:xfrm>
        </p:spPr>
        <p:txBody>
          <a:bodyPr/>
          <a:lstStyle/>
          <a:p>
            <a:r>
              <a:rPr lang="en-US" sz="4000"/>
              <a:t>Protein-Protein Interaction (PPI) Networks</a:t>
            </a:r>
          </a:p>
        </p:txBody>
      </p:sp>
      <p:pic>
        <p:nvPicPr>
          <p:cNvPr id="23556" name="Picture 8" descr="yeast_p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2773363"/>
            <a:ext cx="4410075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85813" y="5267325"/>
            <a:ext cx="3328987" cy="1212850"/>
            <a:chOff x="695736" y="5152290"/>
            <a:chExt cx="3329174" cy="1212449"/>
          </a:xfrm>
        </p:grpSpPr>
        <p:sp>
          <p:nvSpPr>
            <p:cNvPr id="23559" name="Rectangle 6"/>
            <p:cNvSpPr>
              <a:spLocks noChangeArrowheads="1"/>
            </p:cNvSpPr>
            <p:nvPr/>
          </p:nvSpPr>
          <p:spPr bwMode="auto">
            <a:xfrm>
              <a:off x="1518477" y="5152290"/>
              <a:ext cx="2506433" cy="1202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400" b="1" i="1" u="sng"/>
                <a:t>S</a:t>
              </a:r>
              <a:r>
                <a:rPr lang="en-US" sz="2400" b="1" i="1" u="sng">
                  <a:latin typeface="Calibri" charset="0"/>
                </a:rPr>
                <a:t>. Cerevisiae</a:t>
              </a:r>
            </a:p>
            <a:p>
              <a:r>
                <a:rPr lang="en-US" sz="2400">
                  <a:latin typeface="Calibri" charset="0"/>
                </a:rPr>
                <a:t>4389 proteins</a:t>
              </a:r>
            </a:p>
            <a:p>
              <a:r>
                <a:rPr lang="en-US" sz="2400">
                  <a:latin typeface="Calibri" charset="0"/>
                </a:rPr>
                <a:t>14319 interactions</a:t>
              </a:r>
            </a:p>
          </p:txBody>
        </p:sp>
        <p:pic>
          <p:nvPicPr>
            <p:cNvPr id="23560" name="Picture 12" descr="saccharomyces-cerevisiae-lallemand-2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669032" y="5383895"/>
              <a:ext cx="991195" cy="75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95736" y="5161812"/>
              <a:ext cx="3329174" cy="120292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1143000"/>
          </a:xfrm>
        </p:spPr>
        <p:txBody>
          <a:bodyPr/>
          <a:lstStyle/>
          <a:p>
            <a:r>
              <a:rPr lang="en-US"/>
              <a:t>Transcriptional Regulatory Network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50925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Picture 9" descr="seaurch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487488"/>
            <a:ext cx="359886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Content Placeholder 2"/>
          <p:cNvSpPr txBox="1">
            <a:spLocks/>
          </p:cNvSpPr>
          <p:nvPr/>
        </p:nvSpPr>
        <p:spPr bwMode="auto">
          <a:xfrm>
            <a:off x="417513" y="1600200"/>
            <a:ext cx="510857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Reflect the cell’s genetic </a:t>
            </a:r>
            <a:br>
              <a:rPr lang="en-US" sz="3200" dirty="0">
                <a:latin typeface="Calibri" charset="0"/>
              </a:rPr>
            </a:br>
            <a:r>
              <a:rPr lang="en-US" sz="3200" dirty="0">
                <a:latin typeface="Calibri" charset="0"/>
              </a:rPr>
              <a:t>regulatory circuitry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Nodes: transcription factors (</a:t>
            </a:r>
            <a:r>
              <a:rPr lang="en-US" sz="2400" dirty="0" err="1">
                <a:latin typeface="Calibri" charset="0"/>
              </a:rPr>
              <a:t>TFs</a:t>
            </a:r>
            <a:r>
              <a:rPr lang="en-US" sz="2400" dirty="0">
                <a:latin typeface="Calibri" charset="0"/>
              </a:rPr>
              <a:t>) and genes;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Edges (directed): from TF to the genes it regulates 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Derived through: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Chromatin IP 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Microarrays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en-US" sz="3200" dirty="0">
                <a:latin typeface="Calibri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 descr="microbialev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850" y="1098550"/>
            <a:ext cx="24796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/>
              <a:t>Other Networks in Biology/Medicine</a:t>
            </a:r>
          </a:p>
        </p:txBody>
      </p:sp>
      <p:pic>
        <p:nvPicPr>
          <p:cNvPr id="25604" name="Picture 12" descr="EastRivM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4497388"/>
            <a:ext cx="3211513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nei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9413" y="4508500"/>
            <a:ext cx="21796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2" descr="mammals_microb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486275"/>
            <a:ext cx="29956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9" descr="sar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9413" y="3051175"/>
            <a:ext cx="21796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3" descr="diseasom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9913" y="1463675"/>
            <a:ext cx="295751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4" descr="proteinhomology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2038" y="3025775"/>
            <a:ext cx="1770062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9" descr="contagion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0363" y="1173163"/>
            <a:ext cx="21526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8" descr="realneurons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1150" y="1411288"/>
            <a:ext cx="1592263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Non-Biological Networks</a:t>
            </a:r>
          </a:p>
        </p:txBody>
      </p:sp>
      <p:sp>
        <p:nvSpPr>
          <p:cNvPr id="26627" name="Content Placeholder 2"/>
          <p:cNvSpPr txBox="1">
            <a:spLocks/>
          </p:cNvSpPr>
          <p:nvPr/>
        </p:nvSpPr>
        <p:spPr bwMode="auto">
          <a:xfrm>
            <a:off x="457200" y="1355725"/>
            <a:ext cx="83058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Computer related networks: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WWW; Internet backbone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Communication and IP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Social networks: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Friendship (</a:t>
            </a:r>
            <a:r>
              <a:rPr lang="en-US" sz="2400" dirty="0" err="1">
                <a:latin typeface="Calibri" charset="0"/>
              </a:rPr>
              <a:t>facebook</a:t>
            </a:r>
            <a:r>
              <a:rPr lang="en-US" sz="2400" dirty="0">
                <a:latin typeface="Calibri" charset="0"/>
              </a:rPr>
              <a:t>; clubs)</a:t>
            </a:r>
            <a:endParaRPr lang="en-US" sz="2400" dirty="0" smtClean="0">
              <a:latin typeface="Calibri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Calibri" charset="0"/>
              </a:rPr>
              <a:t>Citations </a:t>
            </a:r>
            <a:r>
              <a:rPr lang="en-US" sz="2400" dirty="0">
                <a:latin typeface="Calibri" charset="0"/>
              </a:rPr>
              <a:t>/ information flow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Co-authorships </a:t>
            </a:r>
            <a:r>
              <a:rPr lang="en-US" sz="1400" dirty="0">
                <a:latin typeface="Calibri" charset="0"/>
              </a:rPr>
              <a:t>(papers); </a:t>
            </a:r>
            <a:r>
              <a:rPr lang="en-US" sz="2400" dirty="0">
                <a:latin typeface="Calibri" charset="0"/>
              </a:rPr>
              <a:t>Co-occurrence </a:t>
            </a:r>
            <a:r>
              <a:rPr lang="en-US" sz="1400" dirty="0">
                <a:latin typeface="Calibri" charset="0"/>
              </a:rPr>
              <a:t>(movies; Jazz)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Transportation: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Highway system; Airline routes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 Electronic/Logic circuits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Many more…</a:t>
            </a:r>
          </a:p>
        </p:txBody>
      </p:sp>
      <p:pic>
        <p:nvPicPr>
          <p:cNvPr id="26628" name="Picture 4" descr="Imagem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5488" y="4246563"/>
            <a:ext cx="197485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airlin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5488" y="5548313"/>
            <a:ext cx="197485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wire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5488" y="1173163"/>
            <a:ext cx="197485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1" descr="faceboo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5488" y="2795588"/>
            <a:ext cx="19748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772400" cy="1143000"/>
          </a:xfrm>
        </p:spPr>
        <p:txBody>
          <a:bodyPr/>
          <a:lstStyle/>
          <a:p>
            <a:r>
              <a:rPr lang="en-US"/>
              <a:t>Node Degree / Rank </a:t>
            </a:r>
          </a:p>
        </p:txBody>
      </p:sp>
      <p:graphicFrame>
        <p:nvGraphicFramePr>
          <p:cNvPr id="685060" name="Object 4"/>
          <p:cNvGraphicFramePr>
            <a:graphicFrameLocks noChangeAspect="1"/>
          </p:cNvGraphicFramePr>
          <p:nvPr>
            <p:ph idx="1"/>
          </p:nvPr>
        </p:nvGraphicFramePr>
        <p:xfrm>
          <a:off x="6996113" y="4629150"/>
          <a:ext cx="2025650" cy="2117725"/>
        </p:xfrm>
        <a:graphic>
          <a:graphicData uri="http://schemas.openxmlformats.org/presentationml/2006/ole">
            <p:oleObj spid="_x0000_s68610" name="צילום של Photo Editor" r:id="rId3" imgW="2742857" imgH="2866667" progId="">
              <p:embed/>
            </p:oleObj>
          </a:graphicData>
        </a:graphic>
      </p:graphicFrame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3" y="4703763"/>
            <a:ext cx="6667500" cy="1138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29" name="Content Placeholder 2"/>
          <p:cNvSpPr txBox="1">
            <a:spLocks/>
          </p:cNvSpPr>
          <p:nvPr/>
        </p:nvSpPr>
        <p:spPr bwMode="auto">
          <a:xfrm>
            <a:off x="457200" y="1600200"/>
            <a:ext cx="83058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Degree = Number of neighbors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Local characterization!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Node degree in PPI networks correlates with: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Gene essentiality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Conservation rate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Likelihood to cause human disease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</a:pPr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9400"/>
            <a:ext cx="7772400" cy="1143000"/>
          </a:xfrm>
        </p:spPr>
        <p:txBody>
          <a:bodyPr/>
          <a:lstStyle/>
          <a:p>
            <a:r>
              <a:rPr lang="en-US"/>
              <a:t>Degree Distribution </a:t>
            </a:r>
          </a:p>
        </p:txBody>
      </p:sp>
      <p:sp>
        <p:nvSpPr>
          <p:cNvPr id="2052" name="Content Placeholder 2"/>
          <p:cNvSpPr txBox="1">
            <a:spLocks/>
          </p:cNvSpPr>
          <p:nvPr/>
        </p:nvSpPr>
        <p:spPr bwMode="auto">
          <a:xfrm>
            <a:off x="457200" y="16002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Degree distribution P(k):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	</a:t>
            </a:r>
            <a:r>
              <a:rPr lang="en-US" sz="3200" i="1">
                <a:latin typeface="Calibri" charset="0"/>
              </a:rPr>
              <a:t>probability that a node has degree k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For directed graphs, two distributions: 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>
                <a:latin typeface="Calibri" charset="0"/>
              </a:rPr>
              <a:t>In-degree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>
                <a:latin typeface="Calibri" charset="0"/>
              </a:rPr>
              <a:t>out-degree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90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Average degree: 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320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 Number of edges: Nd/2</a:t>
            </a:r>
          </a:p>
        </p:txBody>
      </p:sp>
      <p:graphicFrame>
        <p:nvGraphicFramePr>
          <p:cNvPr id="2050" name="Object 16"/>
          <p:cNvGraphicFramePr>
            <a:graphicFrameLocks noChangeAspect="1"/>
          </p:cNvGraphicFramePr>
          <p:nvPr>
            <p:ph idx="1"/>
          </p:nvPr>
        </p:nvGraphicFramePr>
        <p:xfrm>
          <a:off x="3676650" y="4286250"/>
          <a:ext cx="1895475" cy="787400"/>
        </p:xfrm>
        <a:graphic>
          <a:graphicData uri="http://schemas.openxmlformats.org/presentationml/2006/ole">
            <p:oleObj spid="_x0000_s69634" name="Equation" r:id="rId3" imgW="82548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24288"/>
            <a:ext cx="5495925" cy="684212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6700"/>
            <a:ext cx="7772400" cy="1143000"/>
          </a:xfrm>
        </p:spPr>
        <p:txBody>
          <a:bodyPr/>
          <a:lstStyle/>
          <a:p>
            <a:r>
              <a:rPr lang="en-US"/>
              <a:t>Common Distributions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317750" y="1531938"/>
          <a:ext cx="1655763" cy="803275"/>
        </p:xfrm>
        <a:graphic>
          <a:graphicData uri="http://schemas.openxmlformats.org/presentationml/2006/ole">
            <p:oleObj spid="_x0000_s71682" name="משוואה" r:id="rId4" imgW="863280" imgH="4190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3017838" y="2801938"/>
          <a:ext cx="1727200" cy="501650"/>
        </p:xfrm>
        <a:graphic>
          <a:graphicData uri="http://schemas.openxmlformats.org/presentationml/2006/ole">
            <p:oleObj spid="_x0000_s71683" name="משוואה" r:id="rId5" imgW="787320" imgH="2286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2819400" y="3941763"/>
          <a:ext cx="2952750" cy="482600"/>
        </p:xfrm>
        <a:graphic>
          <a:graphicData uri="http://schemas.openxmlformats.org/presentationml/2006/ole">
            <p:oleObj spid="_x0000_s71684" name="Equation" r:id="rId6" imgW="1396800" imgH="228600" progId="Equation.3">
              <p:embed/>
            </p:oleObj>
          </a:graphicData>
        </a:graphic>
      </p:graphicFrame>
      <p:sp>
        <p:nvSpPr>
          <p:cNvPr id="3080" name="Content Placeholder 2"/>
          <p:cNvSpPr txBox="1">
            <a:spLocks/>
          </p:cNvSpPr>
          <p:nvPr/>
        </p:nvSpPr>
        <p:spPr bwMode="auto">
          <a:xfrm>
            <a:off x="457200" y="16002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Poisson: 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320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Exponential: 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320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Power-law:</a:t>
            </a:r>
          </a:p>
        </p:txBody>
      </p:sp>
      <p:pic>
        <p:nvPicPr>
          <p:cNvPr id="3081" name="Picture 10" descr="dist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62550" y="4556125"/>
            <a:ext cx="37465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1" descr="dist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03838" y="1295400"/>
            <a:ext cx="363378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5" descr="scalefre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2363" y="3000375"/>
            <a:ext cx="29051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5113"/>
            <a:ext cx="7772400" cy="1143000"/>
          </a:xfrm>
        </p:spPr>
        <p:txBody>
          <a:bodyPr/>
          <a:lstStyle/>
          <a:p>
            <a:r>
              <a:rPr lang="en-US"/>
              <a:t>The Power-Law Distribution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3965575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3965575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3965575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Content Placeholder 2"/>
          <p:cNvSpPr txBox="1">
            <a:spLocks/>
          </p:cNvSpPr>
          <p:nvPr/>
        </p:nvSpPr>
        <p:spPr bwMode="auto">
          <a:xfrm>
            <a:off x="457200" y="16002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Fat or </a:t>
            </a:r>
            <a:r>
              <a:rPr lang="en-US" sz="3200" b="1" dirty="0">
                <a:latin typeface="Calibri" charset="0"/>
              </a:rPr>
              <a:t>heavy tail</a:t>
            </a:r>
            <a:r>
              <a:rPr lang="en-US" sz="3200" dirty="0">
                <a:latin typeface="Calibri" charset="0"/>
              </a:rPr>
              <a:t>! 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Leads to a “</a:t>
            </a:r>
            <a:r>
              <a:rPr lang="en-US" sz="3200" b="1" dirty="0">
                <a:latin typeface="Calibri" charset="0"/>
              </a:rPr>
              <a:t>scale-free</a:t>
            </a:r>
            <a:r>
              <a:rPr lang="en-US" sz="3200" dirty="0">
                <a:latin typeface="Calibri" charset="0"/>
              </a:rPr>
              <a:t>” network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Characterized by a small number of highly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connected nodes, known as </a:t>
            </a:r>
            <a:r>
              <a:rPr lang="en-US" sz="2400" b="1" dirty="0">
                <a:latin typeface="Calibri" charset="0"/>
              </a:rPr>
              <a:t>hubs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2400" b="1" dirty="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b="1" dirty="0">
                <a:latin typeface="Calibri" charset="0"/>
              </a:rPr>
              <a:t>Hubs are crucial:</a:t>
            </a:r>
            <a:endParaRPr lang="en-US" sz="3200" dirty="0">
              <a:latin typeface="Calibri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Calibri" charset="0"/>
              </a:rPr>
              <a:t>Affect error and attack tolerance of complex networks </a:t>
            </a:r>
            <a:r>
              <a:rPr lang="en-US" sz="1600" dirty="0">
                <a:latin typeface="Calibri" charset="0"/>
              </a:rPr>
              <a:t>(</a:t>
            </a:r>
            <a:r>
              <a:rPr lang="da-DK" sz="1600" dirty="0">
                <a:latin typeface="Calibri" charset="0"/>
              </a:rPr>
              <a:t>Albert et al. Nature, 2000)</a:t>
            </a:r>
            <a:endParaRPr lang="da-DK" sz="1600" dirty="0" smtClean="0">
              <a:latin typeface="Calibri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en-US" sz="2800" dirty="0" smtClean="0">
                <a:latin typeface="Calibri" charset="0"/>
              </a:rPr>
              <a:t> </a:t>
            </a:r>
            <a:endParaRPr lang="en-US" sz="2800" dirty="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</a:pPr>
            <a:endParaRPr lang="en-US" sz="3200" dirty="0">
              <a:latin typeface="Calibri" charset="0"/>
            </a:endParaRPr>
          </a:p>
        </p:txBody>
      </p:sp>
      <p:pic>
        <p:nvPicPr>
          <p:cNvPr id="4106" name="Picture 16" descr="scalefreedis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7225" y="1171575"/>
            <a:ext cx="21097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airlin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9850" y="5148263"/>
            <a:ext cx="264001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Network?</a:t>
            </a: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5486400" y="37338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1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6477000" y="37338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1"/>
          </a:p>
        </p:txBody>
      </p:sp>
      <p:cxnSp>
        <p:nvCxnSpPr>
          <p:cNvPr id="35" name="AutoShape 24"/>
          <p:cNvCxnSpPr>
            <a:cxnSpLocks noChangeShapeType="1"/>
            <a:stCxn id="14" idx="6"/>
            <a:endCxn id="19" idx="2"/>
          </p:cNvCxnSpPr>
          <p:nvPr/>
        </p:nvCxnSpPr>
        <p:spPr bwMode="auto">
          <a:xfrm>
            <a:off x="5791200" y="3886200"/>
            <a:ext cx="685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med" len="lg"/>
          </a:ln>
        </p:spPr>
      </p:cxnSp>
      <p:sp>
        <p:nvSpPr>
          <p:cNvPr id="13319" name="Content Placeholder 2"/>
          <p:cNvSpPr txBox="1">
            <a:spLocks/>
          </p:cNvSpPr>
          <p:nvPr/>
        </p:nvSpPr>
        <p:spPr bwMode="auto">
          <a:xfrm>
            <a:off x="457200" y="1600200"/>
            <a:ext cx="86868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A map of interactions or relationships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A collection of </a:t>
            </a:r>
            <a:r>
              <a:rPr lang="en-US" sz="3200" b="1">
                <a:latin typeface="Calibri" charset="0"/>
              </a:rPr>
              <a:t>nodes</a:t>
            </a:r>
            <a:r>
              <a:rPr lang="en-US" sz="3200">
                <a:latin typeface="Calibri" charset="0"/>
              </a:rPr>
              <a:t> and </a:t>
            </a:r>
            <a:r>
              <a:rPr lang="en-US" sz="3200" b="1">
                <a:latin typeface="Calibri" charset="0"/>
              </a:rPr>
              <a:t>links</a:t>
            </a:r>
            <a:r>
              <a:rPr lang="en-US" sz="3200">
                <a:latin typeface="Calibri" charset="0"/>
              </a:rPr>
              <a:t> (</a:t>
            </a:r>
            <a:r>
              <a:rPr lang="en-US" sz="3200" b="1">
                <a:latin typeface="Calibri" charset="0"/>
              </a:rPr>
              <a:t>edges</a:t>
            </a:r>
            <a:r>
              <a:rPr lang="en-US" sz="3200">
                <a:latin typeface="Calibri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intern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550" y="1936750"/>
            <a:ext cx="3541713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4213" y="455613"/>
            <a:ext cx="77724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400">
                <a:latin typeface="Calibri" charset="0"/>
              </a:rPr>
              <a:t>The Internet</a:t>
            </a:r>
          </a:p>
        </p:txBody>
      </p:sp>
      <p:sp>
        <p:nvSpPr>
          <p:cNvPr id="28677" name="Content Placeholder 2"/>
          <p:cNvSpPr txBox="1">
            <a:spLocks/>
          </p:cNvSpPr>
          <p:nvPr/>
        </p:nvSpPr>
        <p:spPr bwMode="auto">
          <a:xfrm>
            <a:off x="457200" y="16002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b="1">
                <a:latin typeface="Calibri" charset="0"/>
              </a:rPr>
              <a:t>Nodes</a:t>
            </a:r>
            <a:r>
              <a:rPr lang="en-US" sz="3200">
                <a:latin typeface="Calibri" charset="0"/>
              </a:rPr>
              <a:t> – 150,000 routers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b="1">
                <a:latin typeface="Calibri" charset="0"/>
              </a:rPr>
              <a:t>Edges</a:t>
            </a:r>
            <a:r>
              <a:rPr lang="en-US" sz="3200">
                <a:latin typeface="Calibri" charset="0"/>
              </a:rPr>
              <a:t> – physical links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320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P(k) ~ k</a:t>
            </a:r>
            <a:r>
              <a:rPr lang="en-US" sz="3200" baseline="30000">
                <a:latin typeface="Calibri" charset="0"/>
              </a:rPr>
              <a:t>-2.3</a:t>
            </a:r>
            <a:br>
              <a:rPr lang="en-US" sz="3200" baseline="30000">
                <a:latin typeface="Calibri" charset="0"/>
              </a:rPr>
            </a:br>
            <a:endParaRPr lang="en-US" sz="3200">
              <a:latin typeface="Calibri" charset="0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732088" y="6642100"/>
            <a:ext cx="6402387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>
                <a:latin typeface="Calibri" charset="0"/>
              </a:rPr>
              <a:t>Govindan and Tangmunarunkit, 2000</a:t>
            </a:r>
            <a:endParaRPr lang="en-US" sz="1400">
              <a:latin typeface="Calibri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153400" cy="1143000"/>
          </a:xfrm>
        </p:spPr>
        <p:txBody>
          <a:bodyPr/>
          <a:lstStyle/>
          <a:p>
            <a:r>
              <a:rPr lang="en-US"/>
              <a:t>Protein Interaction Networks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732088" y="6642100"/>
            <a:ext cx="6402387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>
                <a:latin typeface="Calibri" charset="0"/>
              </a:rPr>
              <a:t>Yook et al, Proteomics, 2004</a:t>
            </a:r>
            <a:endParaRPr lang="en-US" sz="1400"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30725" name="Content Placeholder 2"/>
          <p:cNvSpPr txBox="1">
            <a:spLocks/>
          </p:cNvSpPr>
          <p:nvPr/>
        </p:nvSpPr>
        <p:spPr bwMode="auto">
          <a:xfrm>
            <a:off x="457200" y="16002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b="1">
                <a:latin typeface="Calibri" charset="0"/>
              </a:rPr>
              <a:t>Nodes</a:t>
            </a:r>
            <a:r>
              <a:rPr lang="en-US" sz="3200">
                <a:latin typeface="Calibri" charset="0"/>
              </a:rPr>
              <a:t> – Proteins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b="1">
                <a:latin typeface="Calibri" charset="0"/>
              </a:rPr>
              <a:t>Edges</a:t>
            </a:r>
            <a:r>
              <a:rPr lang="en-US" sz="3200">
                <a:latin typeface="Calibri" charset="0"/>
              </a:rPr>
              <a:t> – Interactions (yeast)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320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P(k) ~ k</a:t>
            </a:r>
            <a:r>
              <a:rPr lang="en-US" sz="3200" baseline="30000">
                <a:latin typeface="Calibri" charset="0"/>
              </a:rPr>
              <a:t>-2.5</a:t>
            </a:r>
            <a:br>
              <a:rPr lang="en-US" sz="3200" baseline="30000">
                <a:latin typeface="Calibri" charset="0"/>
              </a:rPr>
            </a:br>
            <a:endParaRPr lang="en-US" sz="3200">
              <a:latin typeface="Calibri" charset="0"/>
            </a:endParaRPr>
          </a:p>
        </p:txBody>
      </p:sp>
      <p:pic>
        <p:nvPicPr>
          <p:cNvPr id="30726" name="Picture 8" descr="degdistPP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6263" y="3340100"/>
            <a:ext cx="3268662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5" descr="metab_sca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200150"/>
            <a:ext cx="467518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1143000"/>
          </a:xfrm>
        </p:spPr>
        <p:txBody>
          <a:bodyPr/>
          <a:lstStyle/>
          <a:p>
            <a:r>
              <a:rPr lang="en-US"/>
              <a:t>Metabolic Networks</a:t>
            </a:r>
          </a:p>
        </p:txBody>
      </p:sp>
      <p:sp>
        <p:nvSpPr>
          <p:cNvPr id="31749" name="TextBox 11"/>
          <p:cNvSpPr txBox="1">
            <a:spLocks noChangeArrowheads="1"/>
          </p:cNvSpPr>
          <p:nvPr/>
        </p:nvSpPr>
        <p:spPr bwMode="auto">
          <a:xfrm>
            <a:off x="5118100" y="5310188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latin typeface="Calibri" charset="0"/>
              </a:rPr>
              <a:t>C.Elegans</a:t>
            </a:r>
            <a:br>
              <a:rPr lang="en-US" b="1" i="1">
                <a:latin typeface="Calibri" charset="0"/>
              </a:rPr>
            </a:br>
            <a:r>
              <a:rPr lang="en-US" b="1">
                <a:latin typeface="Calibri" charset="0"/>
              </a:rPr>
              <a:t>(eukaryote)</a:t>
            </a:r>
          </a:p>
        </p:txBody>
      </p:sp>
      <p:sp>
        <p:nvSpPr>
          <p:cNvPr id="31750" name="TextBox 12"/>
          <p:cNvSpPr txBox="1">
            <a:spLocks noChangeArrowheads="1"/>
          </p:cNvSpPr>
          <p:nvPr/>
        </p:nvSpPr>
        <p:spPr bwMode="auto">
          <a:xfrm>
            <a:off x="7253288" y="2789238"/>
            <a:ext cx="1304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latin typeface="Calibri" charset="0"/>
              </a:rPr>
              <a:t>E. Coli</a:t>
            </a:r>
            <a:br>
              <a:rPr lang="en-US" b="1" i="1">
                <a:latin typeface="Calibri" charset="0"/>
              </a:rPr>
            </a:br>
            <a:r>
              <a:rPr lang="en-US" b="1">
                <a:latin typeface="Calibri" charset="0"/>
              </a:rPr>
              <a:t>(bacterium)</a:t>
            </a:r>
          </a:p>
        </p:txBody>
      </p:sp>
      <p:sp>
        <p:nvSpPr>
          <p:cNvPr id="31751" name="TextBox 13"/>
          <p:cNvSpPr txBox="1">
            <a:spLocks noChangeArrowheads="1"/>
          </p:cNvSpPr>
          <p:nvPr/>
        </p:nvSpPr>
        <p:spPr bwMode="auto">
          <a:xfrm>
            <a:off x="7196138" y="5272088"/>
            <a:ext cx="162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Averaged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(43 organisms)</a:t>
            </a:r>
          </a:p>
        </p:txBody>
      </p:sp>
      <p:sp>
        <p:nvSpPr>
          <p:cNvPr id="31752" name="TextBox 14"/>
          <p:cNvSpPr txBox="1">
            <a:spLocks noChangeArrowheads="1"/>
          </p:cNvSpPr>
          <p:nvPr/>
        </p:nvSpPr>
        <p:spPr bwMode="auto">
          <a:xfrm>
            <a:off x="5124450" y="2798763"/>
            <a:ext cx="1181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latin typeface="Calibri" charset="0"/>
              </a:rPr>
              <a:t>A.Fulgidus</a:t>
            </a:r>
            <a:br>
              <a:rPr lang="en-US" b="1" i="1">
                <a:latin typeface="Calibri" charset="0"/>
              </a:rPr>
            </a:br>
            <a:r>
              <a:rPr lang="en-US" b="1">
                <a:latin typeface="Calibri" charset="0"/>
              </a:rPr>
              <a:t>(archae)</a:t>
            </a:r>
          </a:p>
        </p:txBody>
      </p:sp>
      <p:sp>
        <p:nvSpPr>
          <p:cNvPr id="31753" name="Text Box 5"/>
          <p:cNvSpPr txBox="1">
            <a:spLocks noChangeArrowheads="1"/>
          </p:cNvSpPr>
          <p:nvPr/>
        </p:nvSpPr>
        <p:spPr bwMode="auto">
          <a:xfrm>
            <a:off x="2732088" y="6642100"/>
            <a:ext cx="6402387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>
                <a:latin typeface="Calibri" charset="0"/>
              </a:rPr>
              <a:t>Jeong et al., Nature, 2000</a:t>
            </a:r>
            <a:endParaRPr lang="en-US" sz="1400"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31754" name="Content Placeholder 2"/>
          <p:cNvSpPr txBox="1">
            <a:spLocks/>
          </p:cNvSpPr>
          <p:nvPr/>
        </p:nvSpPr>
        <p:spPr bwMode="auto">
          <a:xfrm>
            <a:off x="457200" y="1371600"/>
            <a:ext cx="83058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b="1">
                <a:latin typeface="Calibri" charset="0"/>
              </a:rPr>
              <a:t>Nodes</a:t>
            </a:r>
            <a:r>
              <a:rPr lang="en-US" sz="3200">
                <a:latin typeface="Calibri" charset="0"/>
              </a:rPr>
              <a:t> – Metabolites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b="1">
                <a:latin typeface="Calibri" charset="0"/>
              </a:rPr>
              <a:t>Edges</a:t>
            </a:r>
            <a:r>
              <a:rPr lang="en-US" sz="3200">
                <a:latin typeface="Calibri" charset="0"/>
              </a:rPr>
              <a:t> – Reactions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P(k) ~ k</a:t>
            </a:r>
            <a:r>
              <a:rPr lang="en-US" sz="3200" baseline="30000">
                <a:latin typeface="Calibri" charset="0"/>
              </a:rPr>
              <a:t>-2.2±2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3200" baseline="3000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3200" baseline="3000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Metabolic networks </a:t>
            </a:r>
            <a:br>
              <a:rPr lang="en-US" sz="3200">
                <a:latin typeface="Calibri" charset="0"/>
              </a:rPr>
            </a:br>
            <a:r>
              <a:rPr lang="en-US" sz="3200" b="1">
                <a:latin typeface="Calibri" charset="0"/>
              </a:rPr>
              <a:t>across all kingdoms </a:t>
            </a:r>
            <a:br>
              <a:rPr lang="en-US" sz="3200" b="1">
                <a:latin typeface="Calibri" charset="0"/>
              </a:rPr>
            </a:br>
            <a:r>
              <a:rPr lang="en-US" sz="3200" b="1">
                <a:latin typeface="Calibri" charset="0"/>
              </a:rPr>
              <a:t>of life </a:t>
            </a:r>
            <a:r>
              <a:rPr lang="en-US" sz="3200">
                <a:latin typeface="Calibri" charset="0"/>
              </a:rPr>
              <a:t>are scale-free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en-US" sz="3200" baseline="30000">
                <a:latin typeface="Calibri" charset="0"/>
              </a:rPr>
              <a:t/>
            </a:r>
            <a:br>
              <a:rPr lang="en-US" sz="3200" baseline="30000">
                <a:latin typeface="Calibri" charset="0"/>
              </a:rPr>
            </a:br>
            <a:endParaRPr lang="en-US" sz="32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66725"/>
            <a:ext cx="9144000" cy="90805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Calibri" charset="0"/>
              </a:rPr>
              <a:t>Network Clustering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2732088" y="6642100"/>
            <a:ext cx="6402387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>
                <a:latin typeface="Calibri" charset="0"/>
              </a:rPr>
              <a:t>Costanzo et al., Nature, 2010</a:t>
            </a:r>
            <a:endParaRPr lang="en-US" sz="1400">
              <a:latin typeface="Calibri" charset="0"/>
              <a:ea typeface="Times New Roman" charset="0"/>
              <a:cs typeface="Times New Roman" charset="0"/>
            </a:endParaRPr>
          </a:p>
        </p:txBody>
      </p:sp>
      <p:pic>
        <p:nvPicPr>
          <p:cNvPr id="32773" name="Picture 7" descr="IPP_3_clusters_label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7775" y="1244600"/>
            <a:ext cx="3892550" cy="3074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4" name="Picture 6" descr="327_425_F1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2395538"/>
            <a:ext cx="5249862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 txBox="1">
            <a:spLocks/>
          </p:cNvSpPr>
          <p:nvPr/>
        </p:nvSpPr>
        <p:spPr bwMode="auto">
          <a:xfrm>
            <a:off x="457200" y="16002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 Characterizes tendency of nodes to cluster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800">
                <a:latin typeface="Calibri" charset="0"/>
              </a:rPr>
              <a:t> “triangles density”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800">
                <a:latin typeface="Calibri" charset="0"/>
              </a:rPr>
              <a:t>“How often do my (facebook) friends know each other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280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320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320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320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en-US" sz="3200">
                <a:latin typeface="Calibri" charset="0"/>
              </a:rPr>
              <a:t>    (if d</a:t>
            </a:r>
            <a:r>
              <a:rPr lang="en-US" sz="3200" baseline="-25000">
                <a:latin typeface="Calibri" charset="0"/>
              </a:rPr>
              <a:t>i </a:t>
            </a:r>
            <a:r>
              <a:rPr lang="en-US" sz="3200">
                <a:latin typeface="Calibri" charset="0"/>
              </a:rPr>
              <a:t>= 0 or 1 then C</a:t>
            </a:r>
            <a:r>
              <a:rPr lang="en-US" sz="3200" baseline="-25000">
                <a:latin typeface="Calibri" charset="0"/>
              </a:rPr>
              <a:t>i</a:t>
            </a:r>
            <a:r>
              <a:rPr lang="en-US" sz="3200">
                <a:latin typeface="Calibri" charset="0"/>
              </a:rPr>
              <a:t> is defined to be 0)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1143000"/>
          </a:xfrm>
        </p:spPr>
        <p:txBody>
          <a:bodyPr/>
          <a:lstStyle/>
          <a:p>
            <a:r>
              <a:rPr lang="en-US" dirty="0"/>
              <a:t>Clustering Coefficient </a:t>
            </a:r>
            <a:r>
              <a:rPr lang="en-US" sz="3600" dirty="0"/>
              <a:t>(Watts &amp; </a:t>
            </a:r>
            <a:r>
              <a:rPr lang="en-US" sz="3600" dirty="0" err="1"/>
              <a:t>Strogatz</a:t>
            </a:r>
            <a:r>
              <a:rPr lang="en-US" sz="3600" dirty="0"/>
              <a:t>)</a:t>
            </a: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958850" y="3832225"/>
          <a:ext cx="7192963" cy="1698625"/>
        </p:xfrm>
        <a:graphic>
          <a:graphicData uri="http://schemas.openxmlformats.org/presentationml/2006/ole">
            <p:oleObj spid="_x0000_s79874" name="Equation" r:id="rId4" imgW="365760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lusterCoe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3876675"/>
            <a:ext cx="57118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9400"/>
            <a:ext cx="7772400" cy="1143000"/>
          </a:xfrm>
        </p:spPr>
        <p:txBody>
          <a:bodyPr/>
          <a:lstStyle/>
          <a:p>
            <a:r>
              <a:rPr lang="en-US"/>
              <a:t>Clustering Coefficient: Example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2065338" y="6189663"/>
            <a:ext cx="1266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C</a:t>
            </a:r>
            <a:r>
              <a:rPr lang="en-US" baseline="-25000">
                <a:latin typeface="Calibri" charset="0"/>
              </a:rPr>
              <a:t>i</a:t>
            </a:r>
            <a:r>
              <a:rPr lang="en-US">
                <a:latin typeface="Calibri" charset="0"/>
              </a:rPr>
              <a:t>=10/10=1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3941763" y="6184900"/>
            <a:ext cx="1306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C</a:t>
            </a:r>
            <a:r>
              <a:rPr lang="en-US" baseline="-25000">
                <a:latin typeface="Calibri" charset="0"/>
              </a:rPr>
              <a:t>i</a:t>
            </a:r>
            <a:r>
              <a:rPr lang="en-US">
                <a:latin typeface="Calibri" charset="0"/>
              </a:rPr>
              <a:t>=3/10=0.3</a:t>
            </a: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5822950" y="6184900"/>
            <a:ext cx="1131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C</a:t>
            </a:r>
            <a:r>
              <a:rPr lang="en-US" baseline="-25000">
                <a:latin typeface="Calibri" charset="0"/>
              </a:rPr>
              <a:t>i</a:t>
            </a:r>
            <a:r>
              <a:rPr lang="en-US">
                <a:latin typeface="Calibri" charset="0"/>
              </a:rPr>
              <a:t>=0/10=0</a:t>
            </a:r>
          </a:p>
        </p:txBody>
      </p:sp>
      <p:sp>
        <p:nvSpPr>
          <p:cNvPr id="33800" name="Content Placeholder 2"/>
          <p:cNvSpPr txBox="1">
            <a:spLocks/>
          </p:cNvSpPr>
          <p:nvPr/>
        </p:nvSpPr>
        <p:spPr bwMode="auto">
          <a:xfrm>
            <a:off x="457200" y="16002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 Lies in [0,1]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800">
                <a:latin typeface="Calibri" charset="0"/>
              </a:rPr>
              <a:t>For cliques: C=1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800">
                <a:latin typeface="Calibri" charset="0"/>
              </a:rPr>
              <a:t>For triangle-free graphs: C=0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280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</a:pPr>
            <a:endParaRPr lang="en-US" sz="32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468313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</a:rPr>
              <a:t>Network Motifs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1"/>
          <p:cNvSpPr txBox="1">
            <a:spLocks noChangeArrowheads="1"/>
          </p:cNvSpPr>
          <p:nvPr/>
        </p:nvSpPr>
        <p:spPr bwMode="auto">
          <a:xfrm>
            <a:off x="468313" y="14128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What is “Network Motif” ?   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 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Network Motifs are defined as patterns of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	interconnections that occur in many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	different parts of a network at frequencies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	much higher than those found in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	randomized networks.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Why do we need them?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         To help us understand how biological networks work.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Exact forecasting of operation and reaction in the           network under given situations.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3050"/>
            <a:ext cx="8305800" cy="1143000"/>
          </a:xfrm>
        </p:spPr>
        <p:txBody>
          <a:bodyPr/>
          <a:lstStyle/>
          <a:p>
            <a:r>
              <a:rPr lang="en-US"/>
              <a:t>Random Graphs (Erdös/Rényi)</a:t>
            </a:r>
          </a:p>
        </p:txBody>
      </p:sp>
      <p:pic>
        <p:nvPicPr>
          <p:cNvPr id="39939" name="Picture 6" descr="pq0125829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1013" y="4624388"/>
            <a:ext cx="20574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Content Placeholder 2"/>
          <p:cNvSpPr txBox="1">
            <a:spLocks/>
          </p:cNvSpPr>
          <p:nvPr/>
        </p:nvSpPr>
        <p:spPr bwMode="auto">
          <a:xfrm>
            <a:off x="457200" y="1600200"/>
            <a:ext cx="83058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i="1">
                <a:latin typeface="Calibri" charset="0"/>
              </a:rPr>
              <a:t>N</a:t>
            </a:r>
            <a:r>
              <a:rPr lang="en-US" sz="3200">
                <a:latin typeface="Calibri" charset="0"/>
              </a:rPr>
              <a:t> nodes 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Every pair of nodes is connected with probability </a:t>
            </a:r>
            <a:r>
              <a:rPr lang="en-US" sz="3200" i="1">
                <a:latin typeface="Calibri" charset="0"/>
              </a:rPr>
              <a:t>p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Mean degree: </a:t>
            </a:r>
            <a:r>
              <a:rPr lang="en-US" sz="3200" i="1">
                <a:latin typeface="Calibri" charset="0"/>
              </a:rPr>
              <a:t>d = (N-1)p ~ Np</a:t>
            </a:r>
            <a:endParaRPr lang="en-US" sz="3200">
              <a:latin typeface="Calibri" charset="0"/>
            </a:endParaRPr>
          </a:p>
        </p:txBody>
      </p:sp>
      <p:pic>
        <p:nvPicPr>
          <p:cNvPr id="39942" name="Picture 8" descr="Alfred_Reny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400" y="4305300"/>
            <a:ext cx="1392238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9" descr="images-erdo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63" y="4305300"/>
            <a:ext cx="1852612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42875" y="466725"/>
            <a:ext cx="8786813" cy="752475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Generation of Randomized Networks</a:t>
            </a:r>
          </a:p>
        </p:txBody>
      </p:sp>
      <p:sp>
        <p:nvSpPr>
          <p:cNvPr id="55300" name="Content Placeholder 2"/>
          <p:cNvSpPr txBox="1">
            <a:spLocks/>
          </p:cNvSpPr>
          <p:nvPr/>
        </p:nvSpPr>
        <p:spPr bwMode="auto">
          <a:xfrm>
            <a:off x="457200" y="1447800"/>
            <a:ext cx="86868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Algorithm B (Generative):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>
                <a:latin typeface="Calibri" charset="0"/>
              </a:rPr>
              <a:t>Record marginal weights of original network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>
                <a:latin typeface="Calibri" charset="0"/>
              </a:rPr>
              <a:t>Start with an empty connectivity matrix </a:t>
            </a:r>
            <a:r>
              <a:rPr lang="en-US" sz="2400" i="1">
                <a:latin typeface="Calibri" charset="0"/>
              </a:rPr>
              <a:t>M</a:t>
            </a:r>
            <a:endParaRPr lang="en-US" sz="2400">
              <a:latin typeface="Calibri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>
                <a:latin typeface="Calibri" charset="0"/>
              </a:rPr>
              <a:t>Choose a row </a:t>
            </a:r>
            <a:r>
              <a:rPr lang="en-US" sz="2400" i="1">
                <a:latin typeface="Calibri" charset="0"/>
              </a:rPr>
              <a:t>n</a:t>
            </a:r>
            <a:r>
              <a:rPr lang="en-US" sz="2400">
                <a:latin typeface="Calibri" charset="0"/>
              </a:rPr>
              <a:t> &amp; a column </a:t>
            </a:r>
            <a:r>
              <a:rPr lang="en-US" sz="2400" i="1">
                <a:latin typeface="Calibri" charset="0"/>
              </a:rPr>
              <a:t>m </a:t>
            </a:r>
            <a:r>
              <a:rPr lang="en-US" sz="2400">
                <a:latin typeface="Calibri" charset="0"/>
              </a:rPr>
              <a:t>according to marginal weights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>
                <a:latin typeface="Calibri" charset="0"/>
              </a:rPr>
              <a:t>If M</a:t>
            </a:r>
            <a:r>
              <a:rPr lang="en-US" sz="2400" baseline="-25000">
                <a:latin typeface="Calibri" charset="0"/>
              </a:rPr>
              <a:t>nm</a:t>
            </a:r>
            <a:r>
              <a:rPr lang="en-US" sz="2400">
                <a:latin typeface="Calibri" charset="0"/>
              </a:rPr>
              <a:t> = 0, set M</a:t>
            </a:r>
            <a:r>
              <a:rPr lang="en-US" sz="2400" baseline="-25000">
                <a:latin typeface="Calibri" charset="0"/>
              </a:rPr>
              <a:t>nm</a:t>
            </a:r>
            <a:r>
              <a:rPr lang="en-US" sz="2400">
                <a:latin typeface="Calibri" charset="0"/>
              </a:rPr>
              <a:t> = 1; Update marginal weights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>
                <a:latin typeface="Calibri" charset="0"/>
              </a:rPr>
              <a:t>Repeat until all marginal weights are 0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>
                <a:latin typeface="Calibri" charset="0"/>
              </a:rPr>
              <a:t>If no solution is found, start from scratch</a:t>
            </a:r>
            <a:endParaRPr lang="en-US" sz="4800">
              <a:latin typeface="Calibri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4938" y="5078413"/>
            <a:ext cx="920750" cy="1131887"/>
            <a:chOff x="7658100" y="1295400"/>
            <a:chExt cx="1181100" cy="1132117"/>
          </a:xfrm>
        </p:grpSpPr>
        <p:sp>
          <p:nvSpPr>
            <p:cNvPr id="55511" name="Oval 2"/>
            <p:cNvSpPr>
              <a:spLocks noChangeArrowheads="1"/>
            </p:cNvSpPr>
            <p:nvPr/>
          </p:nvSpPr>
          <p:spPr bwMode="auto">
            <a:xfrm>
              <a:off x="8534400" y="1295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/>
                <a:t>B</a:t>
              </a:r>
            </a:p>
          </p:txBody>
        </p:sp>
        <p:sp>
          <p:nvSpPr>
            <p:cNvPr id="55512" name="Oval 2"/>
            <p:cNvSpPr>
              <a:spLocks noChangeArrowheads="1"/>
            </p:cNvSpPr>
            <p:nvPr/>
          </p:nvSpPr>
          <p:spPr bwMode="auto">
            <a:xfrm>
              <a:off x="7658100" y="2122717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/>
                <a:t>C</a:t>
              </a:r>
            </a:p>
          </p:txBody>
        </p:sp>
        <p:sp>
          <p:nvSpPr>
            <p:cNvPr id="55513" name="Oval 2"/>
            <p:cNvSpPr>
              <a:spLocks noChangeArrowheads="1"/>
            </p:cNvSpPr>
            <p:nvPr/>
          </p:nvSpPr>
          <p:spPr bwMode="auto">
            <a:xfrm>
              <a:off x="7658100" y="1295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/>
                <a:t>A</a:t>
              </a:r>
            </a:p>
          </p:txBody>
        </p:sp>
        <p:sp>
          <p:nvSpPr>
            <p:cNvPr id="55514" name="Oval 2"/>
            <p:cNvSpPr>
              <a:spLocks noChangeArrowheads="1"/>
            </p:cNvSpPr>
            <p:nvPr/>
          </p:nvSpPr>
          <p:spPr bwMode="auto">
            <a:xfrm>
              <a:off x="8534400" y="2122717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/>
                <a:t>D</a:t>
              </a:r>
            </a:p>
          </p:txBody>
        </p:sp>
        <p:cxnSp>
          <p:nvCxnSpPr>
            <p:cNvPr id="23" name="Straight Arrow Connector 22"/>
            <p:cNvCxnSpPr>
              <a:stCxn id="55512" idx="7"/>
              <a:endCxn id="55511" idx="3"/>
            </p:cNvCxnSpPr>
            <p:nvPr/>
          </p:nvCxnSpPr>
          <p:spPr>
            <a:xfrm rot="5400000" flipH="1" flipV="1">
              <a:off x="7942994" y="1531566"/>
              <a:ext cx="611311" cy="6597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55514" idx="0"/>
              <a:endCxn id="55511" idx="4"/>
            </p:cNvCxnSpPr>
            <p:nvPr/>
          </p:nvCxnSpPr>
          <p:spPr>
            <a:xfrm rot="5400000" flipH="1" flipV="1">
              <a:off x="8425498" y="1861235"/>
              <a:ext cx="523981" cy="20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55514" idx="2"/>
              <a:endCxn id="55512" idx="6"/>
            </p:cNvCxnSpPr>
            <p:nvPr/>
          </p:nvCxnSpPr>
          <p:spPr>
            <a:xfrm rot="10800000">
              <a:off x="7963557" y="2275086"/>
              <a:ext cx="570186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55513" idx="4"/>
              <a:endCxn id="55512" idx="0"/>
            </p:cNvCxnSpPr>
            <p:nvPr/>
          </p:nvCxnSpPr>
          <p:spPr>
            <a:xfrm rot="5400000">
              <a:off x="7547819" y="1861235"/>
              <a:ext cx="523981" cy="20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7175" y="4876800"/>
          <a:ext cx="1435100" cy="1524000"/>
        </p:xfrm>
        <a:graphic>
          <a:graphicData uri="http://schemas.openxmlformats.org/drawingml/2006/table">
            <a:tbl>
              <a:tblPr/>
              <a:tblGrid>
                <a:gridCol w="238125"/>
                <a:gridCol w="239713"/>
                <a:gridCol w="239712"/>
                <a:gridCol w="239713"/>
                <a:gridCol w="238125"/>
                <a:gridCol w="239712"/>
              </a:tblGrid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A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C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D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432175" y="4876800"/>
          <a:ext cx="1435100" cy="1524000"/>
        </p:xfrm>
        <a:graphic>
          <a:graphicData uri="http://schemas.openxmlformats.org/drawingml/2006/table">
            <a:tbl>
              <a:tblPr/>
              <a:tblGrid>
                <a:gridCol w="238125"/>
                <a:gridCol w="239713"/>
                <a:gridCol w="239712"/>
                <a:gridCol w="239713"/>
                <a:gridCol w="238125"/>
                <a:gridCol w="239712"/>
              </a:tblGrid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A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C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D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343525" y="4876800"/>
          <a:ext cx="1435100" cy="1524000"/>
        </p:xfrm>
        <a:graphic>
          <a:graphicData uri="http://schemas.openxmlformats.org/drawingml/2006/table">
            <a:tbl>
              <a:tblPr/>
              <a:tblGrid>
                <a:gridCol w="239713"/>
                <a:gridCol w="238125"/>
                <a:gridCol w="239712"/>
                <a:gridCol w="239713"/>
                <a:gridCol w="239712"/>
                <a:gridCol w="238125"/>
              </a:tblGrid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A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C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D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261225" y="4876800"/>
          <a:ext cx="1435100" cy="1524000"/>
        </p:xfrm>
        <a:graphic>
          <a:graphicData uri="http://schemas.openxmlformats.org/drawingml/2006/table">
            <a:tbl>
              <a:tblPr/>
              <a:tblGrid>
                <a:gridCol w="238125"/>
                <a:gridCol w="239713"/>
                <a:gridCol w="239712"/>
                <a:gridCol w="239713"/>
                <a:gridCol w="238125"/>
                <a:gridCol w="239712"/>
              </a:tblGrid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A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C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D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2" name="Right Arrow 31"/>
          <p:cNvSpPr/>
          <p:nvPr/>
        </p:nvSpPr>
        <p:spPr>
          <a:xfrm>
            <a:off x="998538" y="5326063"/>
            <a:ext cx="430212" cy="579437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990850" y="5335588"/>
            <a:ext cx="430213" cy="579437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4886325" y="5335588"/>
            <a:ext cx="430213" cy="579437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6802438" y="5335588"/>
            <a:ext cx="430212" cy="579437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Circular Arrow 42"/>
          <p:cNvSpPr/>
          <p:nvPr/>
        </p:nvSpPr>
        <p:spPr>
          <a:xfrm rot="9630235">
            <a:off x="8291513" y="5864225"/>
            <a:ext cx="885825" cy="885825"/>
          </a:xfrm>
          <a:prstGeom prst="circularArrow">
            <a:avLst>
              <a:gd name="adj1" fmla="val 12500"/>
              <a:gd name="adj2" fmla="val 1243771"/>
              <a:gd name="adj3" fmla="val 20457681"/>
              <a:gd name="adj4" fmla="val 6449970"/>
              <a:gd name="adj5" fmla="val 1250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j-ea"/>
                <a:cs typeface="+mj-cs"/>
              </a:rPr>
              <a:t>Transcriptional network of E.coli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Nodes are operons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Directed edge between two nodes, if one operon encodes a transcription factor, which regulates the other.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424 nodes and 519 edges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267200"/>
            <a:ext cx="3781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6248400"/>
            <a:ext cx="3090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[Shen-Orr 2002, Thieffry 1998]</a:t>
            </a:r>
            <a:endParaRPr lang="en-GB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Network?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267200" y="3733800"/>
            <a:ext cx="4648200" cy="2971800"/>
            <a:chOff x="4267200" y="3733800"/>
            <a:chExt cx="4648200" cy="2971800"/>
          </a:xfrm>
        </p:grpSpPr>
        <p:sp>
          <p:nvSpPr>
            <p:cNvPr id="14342" name="Oval 2"/>
            <p:cNvSpPr>
              <a:spLocks noChangeArrowheads="1"/>
            </p:cNvSpPr>
            <p:nvPr/>
          </p:nvSpPr>
          <p:spPr bwMode="auto">
            <a:xfrm>
              <a:off x="4724400" y="4343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14343" name="Oval 3"/>
            <p:cNvSpPr>
              <a:spLocks noChangeArrowheads="1"/>
            </p:cNvSpPr>
            <p:nvPr/>
          </p:nvSpPr>
          <p:spPr bwMode="auto">
            <a:xfrm>
              <a:off x="5486400" y="3733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14344" name="Oval 4"/>
            <p:cNvSpPr>
              <a:spLocks noChangeArrowheads="1"/>
            </p:cNvSpPr>
            <p:nvPr/>
          </p:nvSpPr>
          <p:spPr bwMode="auto">
            <a:xfrm>
              <a:off x="5257800" y="51816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14345" name="Oval 5"/>
            <p:cNvSpPr>
              <a:spLocks noChangeArrowheads="1"/>
            </p:cNvSpPr>
            <p:nvPr/>
          </p:nvSpPr>
          <p:spPr bwMode="auto">
            <a:xfrm>
              <a:off x="6324600" y="55626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14346" name="Oval 6"/>
            <p:cNvSpPr>
              <a:spLocks noChangeArrowheads="1"/>
            </p:cNvSpPr>
            <p:nvPr/>
          </p:nvSpPr>
          <p:spPr bwMode="auto">
            <a:xfrm>
              <a:off x="6019800" y="45720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14347" name="Oval 7"/>
            <p:cNvSpPr>
              <a:spLocks noChangeArrowheads="1"/>
            </p:cNvSpPr>
            <p:nvPr/>
          </p:nvSpPr>
          <p:spPr bwMode="auto">
            <a:xfrm>
              <a:off x="7239000" y="48006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14348" name="Oval 8"/>
            <p:cNvSpPr>
              <a:spLocks noChangeArrowheads="1"/>
            </p:cNvSpPr>
            <p:nvPr/>
          </p:nvSpPr>
          <p:spPr bwMode="auto">
            <a:xfrm>
              <a:off x="6477000" y="3733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14349" name="Oval 9"/>
            <p:cNvSpPr>
              <a:spLocks noChangeArrowheads="1"/>
            </p:cNvSpPr>
            <p:nvPr/>
          </p:nvSpPr>
          <p:spPr bwMode="auto">
            <a:xfrm>
              <a:off x="8001000" y="55626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14350" name="Oval 10"/>
            <p:cNvSpPr>
              <a:spLocks noChangeArrowheads="1"/>
            </p:cNvSpPr>
            <p:nvPr/>
          </p:nvSpPr>
          <p:spPr bwMode="auto">
            <a:xfrm>
              <a:off x="8001000" y="3733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  <p:cxnSp>
          <p:nvCxnSpPr>
            <p:cNvPr id="14351" name="AutoShape 15"/>
            <p:cNvCxnSpPr>
              <a:cxnSpLocks noChangeShapeType="1"/>
              <a:stCxn id="14349" idx="3"/>
              <a:endCxn id="14345" idx="5"/>
            </p:cNvCxnSpPr>
            <p:nvPr/>
          </p:nvCxnSpPr>
          <p:spPr bwMode="auto">
            <a:xfrm rot="5400000">
              <a:off x="7314406" y="5093494"/>
              <a:ext cx="1588" cy="1460500"/>
            </a:xfrm>
            <a:prstGeom prst="curvedConnector3">
              <a:avLst>
                <a:gd name="adj1" fmla="val 17200009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52" name="AutoShape 16"/>
            <p:cNvCxnSpPr>
              <a:cxnSpLocks noChangeShapeType="1"/>
              <a:stCxn id="14349" idx="2"/>
              <a:endCxn id="14347" idx="6"/>
            </p:cNvCxnSpPr>
            <p:nvPr/>
          </p:nvCxnSpPr>
          <p:spPr bwMode="auto">
            <a:xfrm rot="10800000">
              <a:off x="7543800" y="4953000"/>
              <a:ext cx="457200" cy="7620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53" name="AutoShape 17"/>
            <p:cNvCxnSpPr>
              <a:cxnSpLocks noChangeShapeType="1"/>
              <a:stCxn id="14347" idx="2"/>
              <a:endCxn id="14345" idx="0"/>
            </p:cNvCxnSpPr>
            <p:nvPr/>
          </p:nvCxnSpPr>
          <p:spPr bwMode="auto">
            <a:xfrm rot="10800000" flipV="1">
              <a:off x="6477000" y="4953000"/>
              <a:ext cx="762000" cy="609600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54" name="AutoShape 18"/>
            <p:cNvCxnSpPr>
              <a:cxnSpLocks noChangeShapeType="1"/>
              <a:stCxn id="14347" idx="1"/>
              <a:endCxn id="14346" idx="6"/>
            </p:cNvCxnSpPr>
            <p:nvPr/>
          </p:nvCxnSpPr>
          <p:spPr bwMode="auto">
            <a:xfrm rot="5400000" flipH="1">
              <a:off x="6743700" y="4305300"/>
              <a:ext cx="120650" cy="958850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55" name="AutoShape 19"/>
            <p:cNvCxnSpPr>
              <a:cxnSpLocks noChangeShapeType="1"/>
              <a:stCxn id="14345" idx="6"/>
              <a:endCxn id="14347" idx="4"/>
            </p:cNvCxnSpPr>
            <p:nvPr/>
          </p:nvCxnSpPr>
          <p:spPr bwMode="auto">
            <a:xfrm flipV="1">
              <a:off x="6629400" y="5105400"/>
              <a:ext cx="762000" cy="609600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56" name="AutoShape 20"/>
            <p:cNvCxnSpPr>
              <a:cxnSpLocks noChangeShapeType="1"/>
              <a:stCxn id="14344" idx="5"/>
              <a:endCxn id="14345" idx="2"/>
            </p:cNvCxnSpPr>
            <p:nvPr/>
          </p:nvCxnSpPr>
          <p:spPr bwMode="auto">
            <a:xfrm rot="16200000" flipH="1">
              <a:off x="5784850" y="5175250"/>
              <a:ext cx="273050" cy="806450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57" name="AutoShape 21"/>
            <p:cNvCxnSpPr>
              <a:cxnSpLocks noChangeShapeType="1"/>
              <a:stCxn id="14346" idx="4"/>
              <a:endCxn id="14345" idx="1"/>
            </p:cNvCxnSpPr>
            <p:nvPr/>
          </p:nvCxnSpPr>
          <p:spPr bwMode="auto">
            <a:xfrm rot="16200000" flipH="1">
              <a:off x="5905500" y="5143500"/>
              <a:ext cx="730250" cy="196850"/>
            </a:xfrm>
            <a:prstGeom prst="curvedConnector3">
              <a:avLst>
                <a:gd name="adj1" fmla="val 4695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58" name="AutoShape 22"/>
            <p:cNvCxnSpPr>
              <a:cxnSpLocks noChangeShapeType="1"/>
              <a:stCxn id="14346" idx="2"/>
              <a:endCxn id="14344" idx="0"/>
            </p:cNvCxnSpPr>
            <p:nvPr/>
          </p:nvCxnSpPr>
          <p:spPr bwMode="auto">
            <a:xfrm rot="10800000" flipV="1">
              <a:off x="5410200" y="4724400"/>
              <a:ext cx="609600" cy="457200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59" name="AutoShape 23"/>
            <p:cNvCxnSpPr>
              <a:cxnSpLocks noChangeShapeType="1"/>
              <a:stCxn id="14342" idx="4"/>
              <a:endCxn id="14344" idx="2"/>
            </p:cNvCxnSpPr>
            <p:nvPr/>
          </p:nvCxnSpPr>
          <p:spPr bwMode="auto">
            <a:xfrm rot="16200000" flipH="1">
              <a:off x="4724400" y="4800600"/>
              <a:ext cx="685800" cy="381000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60" name="AutoShape 24"/>
            <p:cNvCxnSpPr>
              <a:cxnSpLocks noChangeShapeType="1"/>
              <a:stCxn id="14343" idx="6"/>
              <a:endCxn id="14348" idx="2"/>
            </p:cNvCxnSpPr>
            <p:nvPr/>
          </p:nvCxnSpPr>
          <p:spPr bwMode="auto">
            <a:xfrm>
              <a:off x="5791200" y="3886200"/>
              <a:ext cx="68580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61" name="AutoShape 25"/>
            <p:cNvCxnSpPr>
              <a:cxnSpLocks noChangeShapeType="1"/>
              <a:stCxn id="14349" idx="0"/>
              <a:endCxn id="14350" idx="6"/>
            </p:cNvCxnSpPr>
            <p:nvPr/>
          </p:nvCxnSpPr>
          <p:spPr bwMode="auto">
            <a:xfrm rot="-5400000">
              <a:off x="7391400" y="4648200"/>
              <a:ext cx="1676400" cy="152400"/>
            </a:xfrm>
            <a:prstGeom prst="curvedConnector4">
              <a:avLst>
                <a:gd name="adj1" fmla="val 45454"/>
                <a:gd name="adj2" fmla="val 2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62" name="AutoShape 26"/>
            <p:cNvCxnSpPr>
              <a:cxnSpLocks noChangeShapeType="1"/>
              <a:stCxn id="14348" idx="4"/>
              <a:endCxn id="14346" idx="0"/>
            </p:cNvCxnSpPr>
            <p:nvPr/>
          </p:nvCxnSpPr>
          <p:spPr bwMode="auto">
            <a:xfrm rot="5400000">
              <a:off x="6134100" y="4076700"/>
              <a:ext cx="533400" cy="4572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63" name="AutoShape 27"/>
            <p:cNvCxnSpPr>
              <a:cxnSpLocks noChangeShapeType="1"/>
              <a:stCxn id="14350" idx="3"/>
              <a:endCxn id="14346" idx="7"/>
            </p:cNvCxnSpPr>
            <p:nvPr/>
          </p:nvCxnSpPr>
          <p:spPr bwMode="auto">
            <a:xfrm rot="5400000">
              <a:off x="6851650" y="3422650"/>
              <a:ext cx="622300" cy="17653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64" name="AutoShape 28"/>
            <p:cNvCxnSpPr>
              <a:cxnSpLocks noChangeShapeType="1"/>
              <a:stCxn id="14350" idx="4"/>
              <a:endCxn id="14347" idx="0"/>
            </p:cNvCxnSpPr>
            <p:nvPr/>
          </p:nvCxnSpPr>
          <p:spPr bwMode="auto">
            <a:xfrm rot="5400000">
              <a:off x="7391400" y="4038600"/>
              <a:ext cx="762000" cy="7620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65" name="AutoShape 29"/>
            <p:cNvCxnSpPr>
              <a:cxnSpLocks noChangeShapeType="1"/>
              <a:stCxn id="14369" idx="0"/>
              <a:endCxn id="14349" idx="6"/>
            </p:cNvCxnSpPr>
            <p:nvPr/>
          </p:nvCxnSpPr>
          <p:spPr bwMode="auto">
            <a:xfrm rot="5400000" flipH="1">
              <a:off x="8191500" y="5829300"/>
              <a:ext cx="685800" cy="457200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66" name="AutoShape 30"/>
            <p:cNvCxnSpPr>
              <a:cxnSpLocks noChangeShapeType="1"/>
              <a:stCxn id="14368" idx="6"/>
              <a:endCxn id="14344" idx="3"/>
            </p:cNvCxnSpPr>
            <p:nvPr/>
          </p:nvCxnSpPr>
          <p:spPr bwMode="auto">
            <a:xfrm flipV="1">
              <a:off x="4572000" y="5441950"/>
              <a:ext cx="730250" cy="501650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67" name="AutoShape 31"/>
            <p:cNvCxnSpPr>
              <a:cxnSpLocks noChangeShapeType="1"/>
              <a:stCxn id="14342" idx="0"/>
              <a:endCxn id="14343" idx="2"/>
            </p:cNvCxnSpPr>
            <p:nvPr/>
          </p:nvCxnSpPr>
          <p:spPr bwMode="auto">
            <a:xfrm rot="-5400000">
              <a:off x="4953000" y="3810000"/>
              <a:ext cx="457200" cy="609600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4267200" y="57912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14369" name="Oval 34"/>
            <p:cNvSpPr>
              <a:spLocks noChangeArrowheads="1"/>
            </p:cNvSpPr>
            <p:nvPr/>
          </p:nvSpPr>
          <p:spPr bwMode="auto">
            <a:xfrm>
              <a:off x="8610600" y="6400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14370" name="Oval 35"/>
            <p:cNvSpPr>
              <a:spLocks noChangeArrowheads="1"/>
            </p:cNvSpPr>
            <p:nvPr/>
          </p:nvSpPr>
          <p:spPr bwMode="auto">
            <a:xfrm>
              <a:off x="7315200" y="6400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  <p:cxnSp>
          <p:nvCxnSpPr>
            <p:cNvPr id="14371" name="AutoShape 36"/>
            <p:cNvCxnSpPr>
              <a:cxnSpLocks noChangeShapeType="1"/>
              <a:stCxn id="14370" idx="6"/>
              <a:endCxn id="14369" idx="2"/>
            </p:cNvCxnSpPr>
            <p:nvPr/>
          </p:nvCxnSpPr>
          <p:spPr bwMode="auto">
            <a:xfrm>
              <a:off x="7620000" y="6553200"/>
              <a:ext cx="99060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72" name="AutoShape 37"/>
            <p:cNvCxnSpPr>
              <a:cxnSpLocks noChangeShapeType="1"/>
              <a:stCxn id="14349" idx="4"/>
              <a:endCxn id="14370" idx="0"/>
            </p:cNvCxnSpPr>
            <p:nvPr/>
          </p:nvCxnSpPr>
          <p:spPr bwMode="auto">
            <a:xfrm rot="5400000">
              <a:off x="7543800" y="5791200"/>
              <a:ext cx="533400" cy="6858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73" name="AutoShape 38"/>
            <p:cNvCxnSpPr>
              <a:cxnSpLocks noChangeShapeType="1"/>
              <a:stCxn id="14370" idx="2"/>
              <a:endCxn id="14345" idx="4"/>
            </p:cNvCxnSpPr>
            <p:nvPr/>
          </p:nvCxnSpPr>
          <p:spPr bwMode="auto">
            <a:xfrm rot="10800000">
              <a:off x="6477000" y="5867400"/>
              <a:ext cx="838200" cy="685800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sp>
          <p:nvSpPr>
            <p:cNvPr id="14374" name="Oval 39"/>
            <p:cNvSpPr>
              <a:spLocks noChangeArrowheads="1"/>
            </p:cNvSpPr>
            <p:nvPr/>
          </p:nvSpPr>
          <p:spPr bwMode="auto">
            <a:xfrm>
              <a:off x="5486400" y="61722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  <p:cxnSp>
          <p:nvCxnSpPr>
            <p:cNvPr id="14375" name="AutoShape 40"/>
            <p:cNvCxnSpPr>
              <a:cxnSpLocks noChangeShapeType="1"/>
              <a:stCxn id="14374" idx="6"/>
              <a:endCxn id="14345" idx="3"/>
            </p:cNvCxnSpPr>
            <p:nvPr/>
          </p:nvCxnSpPr>
          <p:spPr bwMode="auto">
            <a:xfrm flipV="1">
              <a:off x="5791200" y="5822950"/>
              <a:ext cx="577850" cy="501650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lg"/>
              <a:tailEnd type="none" w="med" len="lg"/>
            </a:ln>
          </p:spPr>
        </p:cxnSp>
        <p:cxnSp>
          <p:nvCxnSpPr>
            <p:cNvPr id="14376" name="AutoShape 41"/>
            <p:cNvCxnSpPr>
              <a:cxnSpLocks noChangeShapeType="1"/>
              <a:stCxn id="14374" idx="0"/>
              <a:endCxn id="14344" idx="4"/>
            </p:cNvCxnSpPr>
            <p:nvPr/>
          </p:nvCxnSpPr>
          <p:spPr bwMode="auto">
            <a:xfrm rot="5400000" flipH="1">
              <a:off x="5181600" y="5715000"/>
              <a:ext cx="685800" cy="2286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14377" name="AutoShape 42"/>
            <p:cNvCxnSpPr>
              <a:cxnSpLocks noChangeShapeType="1"/>
              <a:stCxn id="14348" idx="3"/>
              <a:endCxn id="14343" idx="5"/>
            </p:cNvCxnSpPr>
            <p:nvPr/>
          </p:nvCxnSpPr>
          <p:spPr bwMode="auto">
            <a:xfrm rot="5400000">
              <a:off x="6133306" y="3607594"/>
              <a:ext cx="1588" cy="774700"/>
            </a:xfrm>
            <a:prstGeom prst="curvedConnector3">
              <a:avLst>
                <a:gd name="adj1" fmla="val 9400005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lg"/>
            </a:ln>
          </p:spPr>
        </p:cxnSp>
      </p:grpSp>
      <p:sp>
        <p:nvSpPr>
          <p:cNvPr id="14341" name="Content Placeholder 2"/>
          <p:cNvSpPr txBox="1">
            <a:spLocks/>
          </p:cNvSpPr>
          <p:nvPr/>
        </p:nvSpPr>
        <p:spPr bwMode="auto">
          <a:xfrm>
            <a:off x="457200" y="1600200"/>
            <a:ext cx="86868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A map of interactions or relationships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A collection of </a:t>
            </a:r>
            <a:r>
              <a:rPr lang="en-US" sz="3200" b="1">
                <a:latin typeface="Calibri" charset="0"/>
              </a:rPr>
              <a:t>nodes</a:t>
            </a:r>
            <a:r>
              <a:rPr lang="en-US" sz="3200">
                <a:latin typeface="Calibri" charset="0"/>
              </a:rPr>
              <a:t> and </a:t>
            </a:r>
            <a:r>
              <a:rPr lang="en-US" sz="3200" b="1">
                <a:latin typeface="Calibri" charset="0"/>
              </a:rPr>
              <a:t>links</a:t>
            </a:r>
            <a:r>
              <a:rPr lang="en-US" sz="3200">
                <a:latin typeface="Calibri" charset="0"/>
              </a:rPr>
              <a:t> (</a:t>
            </a:r>
            <a:r>
              <a:rPr lang="en-US" sz="3200" b="1">
                <a:latin typeface="Calibri" charset="0"/>
              </a:rPr>
              <a:t>edges</a:t>
            </a:r>
            <a:r>
              <a:rPr lang="en-US" sz="3200">
                <a:latin typeface="Calibri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Co-expression Network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Blip>
                <a:blip r:embed="rId2"/>
              </a:buBlip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genes are vertices (nodes).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Blip>
                <a:blip r:embed="rId2"/>
              </a:buBlip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unweighted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undirected edge (connection) is put between two genes if they are co-expressed with correlation higher than a specified threshold.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Blip>
                <a:blip r:embed="rId2"/>
              </a:buBlip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matr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14775"/>
            <a:ext cx="8343900" cy="2943225"/>
          </a:xfrm>
          <a:prstGeom prst="rect">
            <a:avLst/>
          </a:prstGeom>
          <a:noFill/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1188" y="3500438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Correlation Matrix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867400" y="3500438"/>
            <a:ext cx="2416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Adjacency Matrix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51275" y="5157788"/>
            <a:ext cx="1728788" cy="287337"/>
          </a:xfrm>
          <a:prstGeom prst="rightArrow">
            <a:avLst>
              <a:gd name="adj1" fmla="val 50000"/>
              <a:gd name="adj2" fmla="val 1504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24300" y="4724400"/>
            <a:ext cx="1351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Cutoff : 0.8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A296F7F7-87F5-A44D-90FB-AE157C118F4B}" type="slidenum">
              <a:rPr lang="he-IL">
                <a:solidFill>
                  <a:srgbClr val="000000"/>
                </a:solidFill>
              </a:rPr>
              <a:pPr/>
              <a:t>31</a:t>
            </a:fld>
            <a:endParaRPr lang="en-GB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ＭＳ Ｐゴシック" charset="-128"/>
                <a:cs typeface="ＭＳ Ｐゴシック" charset="-128"/>
              </a:rPr>
              <a:t>Network</a:t>
            </a:r>
            <a:r>
              <a:rPr kumimoji="0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altLang="ja-JP" sz="2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ＭＳ Ｐゴシック" charset="-128"/>
                <a:cs typeface="ＭＳ Ｐゴシック" charset="-128"/>
              </a:rPr>
              <a:t>of transcriptional interactions in E. coli</a:t>
            </a:r>
            <a:endParaRPr kumimoji="0" lang="en-US" altLang="ja-JP" sz="2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3" descr="coli-w-annotT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1981200"/>
            <a:ext cx="6311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34589" y="6094413"/>
            <a:ext cx="37886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b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Thieffry, Collado-Vides, 1998</a:t>
            </a:r>
          </a:p>
          <a:p>
            <a:pPr algn="r" rtl="1"/>
            <a:r>
              <a:rPr lang="en-US" altLang="ja-JP" b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Shen-Orr, Alon, Nature Genetics 2002</a:t>
            </a:r>
          </a:p>
          <a:p>
            <a:pPr algn="r" rtl="1"/>
            <a:r>
              <a:rPr lang="en-US" altLang="ja-JP" b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209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N=420;E=520;Ns=40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357188" y="466725"/>
            <a:ext cx="8358187" cy="752475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Finding motifs in the Network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600200"/>
            <a:ext cx="8458200" cy="458787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514350" indent="-514350">
              <a:spcAft>
                <a:spcPts val="2400"/>
              </a:spcAft>
              <a:buClr>
                <a:srgbClr val="0070C0"/>
              </a:buClr>
              <a:buSzPct val="100000"/>
            </a:pPr>
            <a:r>
              <a:rPr lang="en-US" sz="2800">
                <a:solidFill>
                  <a:srgbClr val="558ED5"/>
                </a:solidFill>
                <a:latin typeface="Calibri" charset="0"/>
              </a:rPr>
              <a:t>1.</a:t>
            </a:r>
            <a:r>
              <a:rPr lang="en-US" sz="2800">
                <a:latin typeface="Calibri" charset="0"/>
              </a:rPr>
              <a:t>	Generate randomized networks</a:t>
            </a:r>
          </a:p>
          <a:p>
            <a:pPr marL="514350" indent="-514350">
              <a:spcAft>
                <a:spcPts val="2400"/>
              </a:spcAft>
              <a:buClr>
                <a:srgbClr val="0070C0"/>
              </a:buClr>
              <a:buSzPct val="100000"/>
            </a:pPr>
            <a:r>
              <a:rPr lang="en-US" sz="2800">
                <a:solidFill>
                  <a:srgbClr val="558ED5"/>
                </a:solidFill>
                <a:latin typeface="Calibri" charset="0"/>
              </a:rPr>
              <a:t>2a.</a:t>
            </a:r>
            <a:r>
              <a:rPr lang="en-US" sz="2800">
                <a:latin typeface="Calibri" charset="0"/>
              </a:rPr>
              <a:t>	Scan for all n-node subgraphs in the </a:t>
            </a:r>
            <a:r>
              <a:rPr lang="en-US" sz="2800" b="1" i="1">
                <a:latin typeface="Calibri" charset="0"/>
              </a:rPr>
              <a:t>real</a:t>
            </a:r>
            <a:r>
              <a:rPr lang="en-US" sz="2800">
                <a:latin typeface="Calibri" charset="0"/>
              </a:rPr>
              <a:t> network</a:t>
            </a:r>
          </a:p>
          <a:p>
            <a:pPr marL="514350" indent="-514350">
              <a:spcAft>
                <a:spcPts val="2400"/>
              </a:spcAft>
              <a:buClr>
                <a:srgbClr val="0070C0"/>
              </a:buClr>
              <a:buSzPct val="100000"/>
            </a:pPr>
            <a:r>
              <a:rPr lang="en-US" sz="2800">
                <a:solidFill>
                  <a:srgbClr val="558ED5"/>
                </a:solidFill>
                <a:latin typeface="Calibri" charset="0"/>
              </a:rPr>
              <a:t>2b.</a:t>
            </a:r>
            <a:r>
              <a:rPr lang="en-US" sz="2800">
                <a:latin typeface="Calibri" charset="0"/>
              </a:rPr>
              <a:t>	Record number of appearances of each subgraph</a:t>
            </a:r>
            <a:br>
              <a:rPr lang="en-US" sz="2800">
                <a:latin typeface="Calibri" charset="0"/>
              </a:rPr>
            </a:br>
            <a:r>
              <a:rPr lang="en-US" sz="2800">
                <a:latin typeface="Calibri" charset="0"/>
              </a:rPr>
              <a:t>(</a:t>
            </a:r>
            <a:r>
              <a:rPr lang="en-US" sz="2800" i="1">
                <a:latin typeface="Calibri" charset="0"/>
              </a:rPr>
              <a:t>consider isomorphic architectures</a:t>
            </a:r>
            <a:r>
              <a:rPr lang="en-US" sz="2800">
                <a:latin typeface="Calibri" charset="0"/>
              </a:rPr>
              <a:t>) </a:t>
            </a:r>
          </a:p>
          <a:p>
            <a:pPr marL="514350" indent="-514350">
              <a:spcAft>
                <a:spcPts val="2400"/>
              </a:spcAft>
              <a:buClr>
                <a:srgbClr val="0070C0"/>
              </a:buClr>
              <a:buSzPct val="100000"/>
            </a:pPr>
            <a:r>
              <a:rPr lang="en-US" sz="2800">
                <a:solidFill>
                  <a:srgbClr val="558ED5"/>
                </a:solidFill>
                <a:latin typeface="Calibri" charset="0"/>
              </a:rPr>
              <a:t>3a.</a:t>
            </a:r>
            <a:r>
              <a:rPr lang="en-US" sz="2800">
                <a:latin typeface="Calibri" charset="0"/>
              </a:rPr>
              <a:t>	Scan for all n-node sub graphs in rand’ networks</a:t>
            </a:r>
          </a:p>
          <a:p>
            <a:pPr marL="514350" indent="-514350">
              <a:spcAft>
                <a:spcPts val="2400"/>
              </a:spcAft>
              <a:buClr>
                <a:srgbClr val="0070C0"/>
              </a:buClr>
              <a:buSzPct val="100000"/>
            </a:pPr>
            <a:r>
              <a:rPr lang="en-US" sz="2800">
                <a:solidFill>
                  <a:srgbClr val="558ED5"/>
                </a:solidFill>
                <a:latin typeface="Calibri" charset="0"/>
              </a:rPr>
              <a:t>3b.</a:t>
            </a:r>
            <a:r>
              <a:rPr lang="en-US" sz="2800">
                <a:latin typeface="Calibri" charset="0"/>
              </a:rPr>
              <a:t>	Record number of appearances of each sub graph</a:t>
            </a:r>
          </a:p>
          <a:p>
            <a:pPr marL="514350" indent="-514350">
              <a:spcAft>
                <a:spcPts val="2400"/>
              </a:spcAft>
              <a:buClr>
                <a:srgbClr val="0070C0"/>
              </a:buClr>
              <a:buSzPct val="100000"/>
            </a:pPr>
            <a:r>
              <a:rPr lang="en-US" sz="2800">
                <a:solidFill>
                  <a:srgbClr val="558ED5"/>
                </a:solidFill>
                <a:latin typeface="Calibri" charset="0"/>
              </a:rPr>
              <a:t>4.</a:t>
            </a:r>
            <a:r>
              <a:rPr lang="en-US" sz="2800">
                <a:latin typeface="Calibri" charset="0"/>
              </a:rPr>
              <a:t>	Compare each subgraph’s data and choose motifs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000000"/>
                </a:solidFill>
              </a:rPr>
              <a:t>Schematic View of Network Motif Detection</a:t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3797" name="Picture 5" descr="NMp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803910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000000"/>
                </a:solidFill>
              </a:rPr>
              <a:t>Examples for motifs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95288" y="1793875"/>
            <a:ext cx="32239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FeedForward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Loop</a:t>
            </a:r>
          </a:p>
          <a:p>
            <a:pPr marL="342900" indent="-342900">
              <a:buFontTx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 rot="5400000">
            <a:off x="6618288" y="2606675"/>
            <a:ext cx="1873250" cy="349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X Y Z 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7524750" y="2205038"/>
            <a:ext cx="0" cy="2889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7524750" y="2781300"/>
            <a:ext cx="0" cy="3603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7019925" y="1989138"/>
            <a:ext cx="293688" cy="15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7019925" y="1989138"/>
            <a:ext cx="0" cy="12954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7019925" y="3284538"/>
            <a:ext cx="293688" cy="15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971550" y="2276475"/>
            <a:ext cx="37385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Found in neural networks.</a:t>
            </a:r>
          </a:p>
          <a:p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seems to be Used  for neutralize </a:t>
            </a:r>
          </a:p>
          <a:p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“Biological Noise”.</a:t>
            </a:r>
          </a:p>
        </p:txBody>
      </p:sp>
      <p:sp>
        <p:nvSpPr>
          <p:cNvPr id="34831" name="WordArt 15"/>
          <p:cNvSpPr>
            <a:spLocks noChangeArrowheads="1" noChangeShapeType="1" noTextEdit="1"/>
          </p:cNvSpPr>
          <p:nvPr/>
        </p:nvSpPr>
        <p:spPr bwMode="auto">
          <a:xfrm rot="5400000">
            <a:off x="7486650" y="4257675"/>
            <a:ext cx="288925" cy="358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X</a:t>
            </a:r>
          </a:p>
        </p:txBody>
      </p:sp>
      <p:sp>
        <p:nvSpPr>
          <p:cNvPr id="34833" name="WordArt 17"/>
          <p:cNvSpPr>
            <a:spLocks noChangeArrowheads="1" noChangeShapeType="1" noTextEdit="1"/>
          </p:cNvSpPr>
          <p:nvPr/>
        </p:nvSpPr>
        <p:spPr bwMode="auto">
          <a:xfrm rot="5400000">
            <a:off x="6875463" y="4797425"/>
            <a:ext cx="144462" cy="287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a</a:t>
            </a:r>
          </a:p>
        </p:txBody>
      </p:sp>
      <p:sp>
        <p:nvSpPr>
          <p:cNvPr id="34837" name="WordArt 21"/>
          <p:cNvSpPr>
            <a:spLocks noChangeArrowheads="1" noChangeShapeType="1" noTextEdit="1"/>
          </p:cNvSpPr>
          <p:nvPr/>
        </p:nvSpPr>
        <p:spPr bwMode="auto">
          <a:xfrm rot="5400000">
            <a:off x="7380288" y="4797425"/>
            <a:ext cx="144462" cy="287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b</a:t>
            </a:r>
          </a:p>
        </p:txBody>
      </p:sp>
      <p:sp>
        <p:nvSpPr>
          <p:cNvPr id="34838" name="WordArt 22"/>
          <p:cNvSpPr>
            <a:spLocks noChangeArrowheads="1" noChangeShapeType="1" noTextEdit="1"/>
          </p:cNvSpPr>
          <p:nvPr/>
        </p:nvSpPr>
        <p:spPr bwMode="auto">
          <a:xfrm rot="5400000">
            <a:off x="7883526" y="4797425"/>
            <a:ext cx="144462" cy="2873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c</a:t>
            </a:r>
          </a:p>
        </p:txBody>
      </p:sp>
      <p:sp>
        <p:nvSpPr>
          <p:cNvPr id="34839" name="WordArt 23"/>
          <p:cNvSpPr>
            <a:spLocks noChangeArrowheads="1" noChangeShapeType="1" noTextEdit="1"/>
          </p:cNvSpPr>
          <p:nvPr/>
        </p:nvSpPr>
        <p:spPr bwMode="auto">
          <a:xfrm rot="5400000">
            <a:off x="8388351" y="4797425"/>
            <a:ext cx="144462" cy="2873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d</a:t>
            </a:r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H="1">
            <a:off x="7019925" y="4581525"/>
            <a:ext cx="720725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H="1">
            <a:off x="7451725" y="4581525"/>
            <a:ext cx="215900" cy="2873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7667625" y="4581525"/>
            <a:ext cx="217488" cy="2873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7667625" y="4581525"/>
            <a:ext cx="720725" cy="2873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395288" y="4098925"/>
            <a:ext cx="3365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he-I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Single-Input Module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1312471" y="4797425"/>
            <a:ext cx="43422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Implemented  in gene control 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Auto-regulation network motif</a:t>
            </a: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4038600" y="2895600"/>
            <a:ext cx="152400" cy="155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9" name="Freeform 19"/>
          <p:cNvSpPr>
            <a:spLocks/>
          </p:cNvSpPr>
          <p:nvPr/>
        </p:nvSpPr>
        <p:spPr bwMode="auto">
          <a:xfrm>
            <a:off x="3492500" y="2590800"/>
            <a:ext cx="622300" cy="812800"/>
          </a:xfrm>
          <a:custGeom>
            <a:avLst/>
            <a:gdLst/>
            <a:ahLst/>
            <a:cxnLst>
              <a:cxn ang="0">
                <a:pos x="392" y="144"/>
              </a:cxn>
              <a:cxn ang="0">
                <a:pos x="248" y="0"/>
              </a:cxn>
              <a:cxn ang="0">
                <a:pos x="8" y="144"/>
              </a:cxn>
              <a:cxn ang="0">
                <a:pos x="200" y="480"/>
              </a:cxn>
              <a:cxn ang="0">
                <a:pos x="392" y="336"/>
              </a:cxn>
            </a:cxnLst>
            <a:rect l="0" t="0" r="r" b="b"/>
            <a:pathLst>
              <a:path w="392" h="512">
                <a:moveTo>
                  <a:pt x="392" y="144"/>
                </a:moveTo>
                <a:cubicBezTo>
                  <a:pt x="352" y="72"/>
                  <a:pt x="312" y="0"/>
                  <a:pt x="248" y="0"/>
                </a:cubicBezTo>
                <a:cubicBezTo>
                  <a:pt x="184" y="0"/>
                  <a:pt x="16" y="64"/>
                  <a:pt x="8" y="144"/>
                </a:cubicBezTo>
                <a:cubicBezTo>
                  <a:pt x="0" y="224"/>
                  <a:pt x="136" y="448"/>
                  <a:pt x="200" y="480"/>
                </a:cubicBezTo>
                <a:cubicBezTo>
                  <a:pt x="264" y="512"/>
                  <a:pt x="328" y="424"/>
                  <a:pt x="392" y="33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Auto-regulation network motif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905000" y="6096000"/>
            <a:ext cx="4419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4419600" y="563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4196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86000" y="5943600"/>
            <a:ext cx="30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200400" y="5943600"/>
            <a:ext cx="304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2133600" y="5638800"/>
            <a:ext cx="609600" cy="4572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5943600" y="4800600"/>
            <a:ext cx="609600" cy="4572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3352800" y="4508500"/>
            <a:ext cx="2438400" cy="1282700"/>
          </a:xfrm>
          <a:custGeom>
            <a:avLst/>
            <a:gdLst/>
            <a:ahLst/>
            <a:cxnLst>
              <a:cxn ang="0">
                <a:pos x="1536" y="280"/>
              </a:cxn>
              <a:cxn ang="0">
                <a:pos x="432" y="88"/>
              </a:cxn>
              <a:cxn ang="0">
                <a:pos x="0" y="808"/>
              </a:cxn>
            </a:cxnLst>
            <a:rect l="0" t="0" r="r" b="b"/>
            <a:pathLst>
              <a:path w="1536" h="808">
                <a:moveTo>
                  <a:pt x="1536" y="280"/>
                </a:moveTo>
                <a:cubicBezTo>
                  <a:pt x="1112" y="140"/>
                  <a:pt x="688" y="0"/>
                  <a:pt x="432" y="88"/>
                </a:cubicBezTo>
                <a:cubicBezTo>
                  <a:pt x="176" y="176"/>
                  <a:pt x="88" y="492"/>
                  <a:pt x="0" y="8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3200400" y="579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5791200" y="53340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 rot="-2959342">
            <a:off x="5776913" y="5426075"/>
            <a:ext cx="455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4038600" y="2895600"/>
            <a:ext cx="152400" cy="155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3492500" y="2590800"/>
            <a:ext cx="622300" cy="812800"/>
          </a:xfrm>
          <a:custGeom>
            <a:avLst/>
            <a:gdLst/>
            <a:ahLst/>
            <a:cxnLst>
              <a:cxn ang="0">
                <a:pos x="392" y="144"/>
              </a:cxn>
              <a:cxn ang="0">
                <a:pos x="248" y="0"/>
              </a:cxn>
              <a:cxn ang="0">
                <a:pos x="8" y="144"/>
              </a:cxn>
              <a:cxn ang="0">
                <a:pos x="200" y="480"/>
              </a:cxn>
              <a:cxn ang="0">
                <a:pos x="392" y="336"/>
              </a:cxn>
            </a:cxnLst>
            <a:rect l="0" t="0" r="r" b="b"/>
            <a:pathLst>
              <a:path w="392" h="512">
                <a:moveTo>
                  <a:pt x="392" y="144"/>
                </a:moveTo>
                <a:cubicBezTo>
                  <a:pt x="352" y="72"/>
                  <a:pt x="312" y="0"/>
                  <a:pt x="248" y="0"/>
                </a:cubicBezTo>
                <a:cubicBezTo>
                  <a:pt x="184" y="0"/>
                  <a:pt x="16" y="64"/>
                  <a:pt x="8" y="144"/>
                </a:cubicBezTo>
                <a:cubicBezTo>
                  <a:pt x="0" y="224"/>
                  <a:pt x="136" y="448"/>
                  <a:pt x="200" y="480"/>
                </a:cubicBezTo>
                <a:cubicBezTo>
                  <a:pt x="264" y="512"/>
                  <a:pt x="328" y="424"/>
                  <a:pt x="392" y="33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an </a:t>
            </a:r>
            <a:r>
              <a:rPr lang="en-US" dirty="0" err="1" smtClean="0"/>
              <a:t>autoregulation</a:t>
            </a:r>
            <a:r>
              <a:rPr lang="en-US" dirty="0" smtClean="0"/>
              <a:t> a network motif?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200"/>
              <a:t>Modeling negative auto-regulatory network motifs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Suppose a TF X negatively regulates its own expression. The dynamics of X can be given by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066800" y="2362200"/>
          <a:ext cx="2590800" cy="1709738"/>
        </p:xfrm>
        <a:graphic>
          <a:graphicData uri="http://schemas.openxmlformats.org/presentationml/2006/ole">
            <p:oleObj spid="_x0000_s26626" name="Equation" r:id="rId4" imgW="1269720" imgH="838080" progId="Equation.3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362450" y="2330450"/>
          <a:ext cx="114300" cy="215900"/>
        </p:xfrm>
        <a:graphic>
          <a:graphicData uri="http://schemas.openxmlformats.org/presentationml/2006/ole">
            <p:oleObj spid="_x0000_s26627" name="Equation" r:id="rId5" imgW="114120" imgH="215640" progId="Equation.3">
              <p:embed/>
            </p:oleObj>
          </a:graphicData>
        </a:graphic>
      </p:graphicFrame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105400" y="4953000"/>
            <a:ext cx="3429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5105400" y="24384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289925" y="49895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724400" y="22860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5105400" y="2895600"/>
            <a:ext cx="3276600" cy="19812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240" y="576"/>
              </a:cxn>
              <a:cxn ang="0">
                <a:pos x="912" y="96"/>
              </a:cxn>
              <a:cxn ang="0">
                <a:pos x="2064" y="0"/>
              </a:cxn>
            </a:cxnLst>
            <a:rect l="0" t="0" r="r" b="b"/>
            <a:pathLst>
              <a:path w="2064" h="1248">
                <a:moveTo>
                  <a:pt x="0" y="1248"/>
                </a:moveTo>
                <a:cubicBezTo>
                  <a:pt x="44" y="1008"/>
                  <a:pt x="88" y="768"/>
                  <a:pt x="240" y="576"/>
                </a:cubicBezTo>
                <a:cubicBezTo>
                  <a:pt x="392" y="384"/>
                  <a:pt x="608" y="192"/>
                  <a:pt x="912" y="96"/>
                </a:cubicBezTo>
                <a:cubicBezTo>
                  <a:pt x="1216" y="0"/>
                  <a:pt x="1640" y="0"/>
                  <a:pt x="20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105400" y="2819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105400" y="3733800"/>
            <a:ext cx="4572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394325" y="4989513"/>
            <a:ext cx="534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1/2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419600" y="2667000"/>
            <a:ext cx="623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max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267200" y="3505200"/>
            <a:ext cx="814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max</a:t>
            </a:r>
            <a:r>
              <a:rPr lang="en-US"/>
              <a:t>/2</a:t>
            </a:r>
          </a:p>
        </p:txBody>
      </p:sp>
      <p:graphicFrame>
        <p:nvGraphicFramePr>
          <p:cNvPr id="7185" name="Object 17"/>
          <p:cNvGraphicFramePr>
            <a:graphicFrameLocks noChangeAspect="1"/>
          </p:cNvGraphicFramePr>
          <p:nvPr/>
        </p:nvGraphicFramePr>
        <p:xfrm>
          <a:off x="1143000" y="4648200"/>
          <a:ext cx="2616200" cy="466725"/>
        </p:xfrm>
        <a:graphic>
          <a:graphicData uri="http://schemas.openxmlformats.org/presentationml/2006/ole">
            <p:oleObj spid="_x0000_s26628" name="Equation" r:id="rId6" imgW="1282680" imgH="228600" progId="Equation.3">
              <p:embed/>
            </p:oleObj>
          </a:graphicData>
        </a:graphic>
      </p:graphicFrame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57200" y="411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Saturation level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457200" y="5715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Response time</a:t>
            </a:r>
          </a:p>
        </p:txBody>
      </p:sp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1066800" y="6172200"/>
          <a:ext cx="2254250" cy="466725"/>
        </p:xfrm>
        <a:graphic>
          <a:graphicData uri="http://schemas.openxmlformats.org/presentationml/2006/ole">
            <p:oleObj spid="_x0000_s26629" name="Equation" r:id="rId7" imgW="1104840" imgH="228600" progId="Equation.3">
              <p:embed/>
            </p:oleObj>
          </a:graphicData>
        </a:graphic>
      </p:graphicFrame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3733800" y="62484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5810250" y="5842000"/>
          <a:ext cx="1190625" cy="803275"/>
        </p:xfrm>
        <a:graphic>
          <a:graphicData uri="http://schemas.openxmlformats.org/presentationml/2006/ole">
            <p:oleObj spid="_x0000_s26630" name="Equation" r:id="rId8" imgW="584200" imgH="393700" progId="Equation.3">
              <p:embed/>
            </p:oleObj>
          </a:graphicData>
        </a:graphic>
      </p:graphicFrame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609600" y="53340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194" name="Object 26"/>
          <p:cNvGraphicFramePr>
            <a:graphicFrameLocks noChangeAspect="1"/>
          </p:cNvGraphicFramePr>
          <p:nvPr/>
        </p:nvGraphicFramePr>
        <p:xfrm>
          <a:off x="2312988" y="5310188"/>
          <a:ext cx="1192212" cy="361950"/>
        </p:xfrm>
        <a:graphic>
          <a:graphicData uri="http://schemas.openxmlformats.org/presentationml/2006/ole">
            <p:oleObj spid="_x0000_s26631" name="Equation" r:id="rId9" imgW="5842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/>
              <a:t>Comparison with simple regulation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7200" y="1295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In comparison, we consider the simple regulation</a:t>
            </a: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990600" y="2209800"/>
          <a:ext cx="2797175" cy="803275"/>
        </p:xfrm>
        <a:graphic>
          <a:graphicData uri="http://schemas.openxmlformats.org/presentationml/2006/ole">
            <p:oleObj spid="_x0000_s28674" name="Equation" r:id="rId4" imgW="1371600" imgH="393480" progId="Equation.3">
              <p:embed/>
            </p:oleObj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4362450" y="3375025"/>
          <a:ext cx="114300" cy="215900"/>
        </p:xfrm>
        <a:graphic>
          <a:graphicData uri="http://schemas.openxmlformats.org/presentationml/2006/ole">
            <p:oleObj spid="_x0000_s28675" name="Equation" r:id="rId5" imgW="114120" imgH="215640" progId="Equation.3">
              <p:embed/>
            </p:oleObj>
          </a:graphicData>
        </a:graphic>
      </p:graphicFrame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5105400" y="5997575"/>
            <a:ext cx="3429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5105400" y="348297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289925" y="60340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724400" y="33305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105400" y="386397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5105400" y="4800600"/>
            <a:ext cx="8382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638800" y="6019800"/>
            <a:ext cx="53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1/2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419600" y="3711575"/>
            <a:ext cx="623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max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267200" y="4549775"/>
            <a:ext cx="814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max</a:t>
            </a:r>
            <a:r>
              <a:rPr lang="en-US"/>
              <a:t>/2</a:t>
            </a:r>
          </a:p>
        </p:txBody>
      </p:sp>
      <p:graphicFrame>
        <p:nvGraphicFramePr>
          <p:cNvPr id="8211" name="Object 19"/>
          <p:cNvGraphicFramePr>
            <a:graphicFrameLocks noChangeAspect="1"/>
          </p:cNvGraphicFramePr>
          <p:nvPr/>
        </p:nvGraphicFramePr>
        <p:xfrm>
          <a:off x="927100" y="4025900"/>
          <a:ext cx="2590800" cy="493713"/>
        </p:xfrm>
        <a:graphic>
          <a:graphicData uri="http://schemas.openxmlformats.org/presentationml/2006/ole">
            <p:oleObj spid="_x0000_s28676" name="Equation" r:id="rId6" imgW="1269720" imgH="241200" progId="Equation.3">
              <p:embed/>
            </p:oleObj>
          </a:graphicData>
        </a:graphic>
      </p:graphicFrame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457200" y="3429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Saturation level</a:t>
            </a:r>
          </a:p>
        </p:txBody>
      </p:sp>
      <p:sp>
        <p:nvSpPr>
          <p:cNvPr id="8215" name="Freeform 23"/>
          <p:cNvSpPr>
            <a:spLocks/>
          </p:cNvSpPr>
          <p:nvPr/>
        </p:nvSpPr>
        <p:spPr bwMode="auto">
          <a:xfrm>
            <a:off x="5105400" y="3962400"/>
            <a:ext cx="3505200" cy="19812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288" y="768"/>
              </a:cxn>
              <a:cxn ang="0">
                <a:pos x="1152" y="144"/>
              </a:cxn>
              <a:cxn ang="0">
                <a:pos x="2208" y="0"/>
              </a:cxn>
            </a:cxnLst>
            <a:rect l="0" t="0" r="r" b="b"/>
            <a:pathLst>
              <a:path w="2208" h="1248">
                <a:moveTo>
                  <a:pt x="0" y="1248"/>
                </a:moveTo>
                <a:cubicBezTo>
                  <a:pt x="48" y="1100"/>
                  <a:pt x="96" y="952"/>
                  <a:pt x="288" y="768"/>
                </a:cubicBezTo>
                <a:cubicBezTo>
                  <a:pt x="480" y="584"/>
                  <a:pt x="832" y="272"/>
                  <a:pt x="1152" y="144"/>
                </a:cubicBezTo>
                <a:cubicBezTo>
                  <a:pt x="1472" y="16"/>
                  <a:pt x="1840" y="8"/>
                  <a:pt x="220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216" name="Object 24"/>
          <p:cNvGraphicFramePr>
            <a:graphicFrameLocks noChangeAspect="1"/>
          </p:cNvGraphicFramePr>
          <p:nvPr/>
        </p:nvGraphicFramePr>
        <p:xfrm>
          <a:off x="1069975" y="5602288"/>
          <a:ext cx="2279650" cy="493712"/>
        </p:xfrm>
        <a:graphic>
          <a:graphicData uri="http://schemas.openxmlformats.org/presentationml/2006/ole">
            <p:oleObj spid="_x0000_s28677" name="Equation" r:id="rId7" imgW="1117440" imgH="241200" progId="Equation.3">
              <p:embed/>
            </p:oleObj>
          </a:graphicData>
        </a:graphic>
      </p:graphicFrame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457200" y="5105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Response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Networks?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1600200"/>
            <a:ext cx="8686800" cy="5083175"/>
            <a:chOff x="457200" y="1600200"/>
            <a:chExt cx="8686800" cy="5082702"/>
          </a:xfrm>
        </p:grpSpPr>
        <p:sp>
          <p:nvSpPr>
            <p:cNvPr id="6" name="Rectangle 5"/>
            <p:cNvSpPr/>
            <p:nvPr/>
          </p:nvSpPr>
          <p:spPr>
            <a:xfrm>
              <a:off x="457200" y="5719380"/>
              <a:ext cx="7539038" cy="963522"/>
            </a:xfrm>
            <a:prstGeom prst="rect">
              <a:avLst/>
            </a:prstGeom>
            <a:solidFill>
              <a:srgbClr val="FFFF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66" name="Content Placeholder 2"/>
            <p:cNvSpPr txBox="1">
              <a:spLocks/>
            </p:cNvSpPr>
            <p:nvPr/>
          </p:nvSpPr>
          <p:spPr bwMode="auto">
            <a:xfrm>
              <a:off x="457200" y="1600200"/>
              <a:ext cx="8686800" cy="4588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spcAft>
                  <a:spcPts val="1800"/>
                </a:spcAft>
                <a:buClr>
                  <a:srgbClr val="0070C0"/>
                </a:buClr>
                <a:buSzPct val="100000"/>
                <a:buFont typeface="Wingdings" charset="2"/>
                <a:buChar char="§"/>
              </a:pPr>
              <a:r>
                <a:rPr lang="en-US" sz="3200">
                  <a:latin typeface="Calibri" charset="0"/>
                </a:rPr>
                <a:t>Focus on the organization of the system </a:t>
              </a:r>
              <a:br>
                <a:rPr lang="en-US" sz="3200">
                  <a:latin typeface="Calibri" charset="0"/>
                </a:rPr>
              </a:br>
              <a:r>
                <a:rPr lang="en-US" sz="3200">
                  <a:latin typeface="Calibri" charset="0"/>
                </a:rPr>
                <a:t>(rather than on its components)</a:t>
              </a:r>
            </a:p>
            <a:p>
              <a:pPr marL="342900" indent="-342900">
                <a:spcAft>
                  <a:spcPts val="1800"/>
                </a:spcAft>
                <a:buClr>
                  <a:srgbClr val="0070C0"/>
                </a:buClr>
                <a:buSzPct val="100000"/>
                <a:buFont typeface="Wingdings" charset="2"/>
                <a:buChar char="§"/>
              </a:pPr>
              <a:r>
                <a:rPr lang="en-US" sz="3200">
                  <a:latin typeface="Calibri" charset="0"/>
                </a:rPr>
                <a:t>Simple representation</a:t>
              </a:r>
            </a:p>
            <a:p>
              <a:pPr marL="342900" indent="-342900">
                <a:spcAft>
                  <a:spcPts val="1800"/>
                </a:spcAft>
                <a:buClr>
                  <a:srgbClr val="0070C0"/>
                </a:buClr>
                <a:buSzPct val="100000"/>
                <a:buFont typeface="Wingdings" charset="2"/>
                <a:buChar char="§"/>
              </a:pPr>
              <a:r>
                <a:rPr lang="en-US" sz="3200">
                  <a:latin typeface="Calibri" charset="0"/>
                </a:rPr>
                <a:t>Visualization of complex systems</a:t>
              </a:r>
            </a:p>
            <a:p>
              <a:pPr marL="342900" indent="-342900">
                <a:spcAft>
                  <a:spcPts val="1800"/>
                </a:spcAft>
                <a:buClr>
                  <a:srgbClr val="0070C0"/>
                </a:buClr>
                <a:buSzPct val="100000"/>
                <a:buFont typeface="Wingdings" charset="2"/>
                <a:buChar char="§"/>
              </a:pPr>
              <a:r>
                <a:rPr lang="en-US" sz="3200">
                  <a:latin typeface="Calibri" charset="0"/>
                </a:rPr>
                <a:t>Networks as tools</a:t>
              </a:r>
            </a:p>
            <a:p>
              <a:pPr marL="342900" indent="-342900">
                <a:spcAft>
                  <a:spcPts val="1800"/>
                </a:spcAft>
                <a:buClr>
                  <a:srgbClr val="0070C0"/>
                </a:buClr>
                <a:buSzPct val="100000"/>
                <a:buFont typeface="Wingdings" charset="2"/>
                <a:buChar char="§"/>
              </a:pPr>
              <a:r>
                <a:rPr lang="en-US" sz="3200">
                  <a:latin typeface="Calibri" charset="0"/>
                </a:rPr>
                <a:t>Underlying diffusion model </a:t>
              </a:r>
              <a:r>
                <a:rPr lang="en-US" sz="2400">
                  <a:latin typeface="Calibri" charset="0"/>
                </a:rPr>
                <a:t>(e.g. evolution on networks)</a:t>
              </a:r>
            </a:p>
            <a:p>
              <a:pPr marL="342900" indent="-342900">
                <a:spcAft>
                  <a:spcPts val="1800"/>
                </a:spcAft>
                <a:buClr>
                  <a:srgbClr val="0070C0"/>
                </a:buClr>
                <a:buSzPct val="100000"/>
                <a:buFont typeface="Wingdings" charset="2"/>
                <a:buChar char="§"/>
              </a:pPr>
              <a:r>
                <a:rPr lang="en-US" sz="3200" b="1">
                  <a:latin typeface="Calibri" charset="0"/>
                </a:rPr>
                <a:t>The structure and topology of the system</a:t>
              </a:r>
              <a:br>
                <a:rPr lang="en-US" sz="3200" b="1">
                  <a:latin typeface="Calibri" charset="0"/>
                </a:rPr>
              </a:br>
              <a:r>
                <a:rPr lang="en-US" sz="3200" b="1">
                  <a:latin typeface="Calibri" charset="0"/>
                </a:rPr>
                <a:t>affect (determine) its function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Comparison with simple regulation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7200" y="1295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For meaningful comparison, assume that the parameters are as similar as possible. </a:t>
            </a: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384300" y="2544763"/>
          <a:ext cx="1892300" cy="985837"/>
        </p:xfrm>
        <a:graphic>
          <a:graphicData uri="http://schemas.openxmlformats.org/presentationml/2006/ole">
            <p:oleObj spid="_x0000_s30722" name="Equation" r:id="rId4" imgW="9270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Comparison with simple regulation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" y="1295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For meaningful comparison, assume that the parameters are as similar as possible. </a:t>
            </a: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384300" y="2544763"/>
          <a:ext cx="1892300" cy="985837"/>
        </p:xfrm>
        <a:graphic>
          <a:graphicData uri="http://schemas.openxmlformats.org/presentationml/2006/ole">
            <p:oleObj spid="_x0000_s32770" name="Equation" r:id="rId4" imgW="927000" imgH="482400" progId="Equation.3">
              <p:embed/>
            </p:oleObj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362450" y="3375025"/>
          <a:ext cx="114300" cy="215900"/>
        </p:xfrm>
        <a:graphic>
          <a:graphicData uri="http://schemas.openxmlformats.org/presentationml/2006/ole">
            <p:oleObj spid="_x0000_s32771" name="Equation" r:id="rId5" imgW="114120" imgH="215640" progId="Equation.3">
              <p:embed/>
            </p:oleObj>
          </a:graphicData>
        </a:graphic>
      </p:graphicFrame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5105400" y="5997575"/>
            <a:ext cx="3429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5105400" y="348297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8289925" y="60340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724400" y="33305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105400" y="386397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5105400" y="4822825"/>
            <a:ext cx="18288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638800" y="6019800"/>
            <a:ext cx="53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1/2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419600" y="3711575"/>
            <a:ext cx="623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max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267200" y="4549775"/>
            <a:ext cx="814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max</a:t>
            </a:r>
            <a:r>
              <a:rPr lang="en-US"/>
              <a:t>/2</a:t>
            </a:r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5105400" y="4114800"/>
            <a:ext cx="3505200" cy="18288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288" y="768"/>
              </a:cxn>
              <a:cxn ang="0">
                <a:pos x="1152" y="144"/>
              </a:cxn>
              <a:cxn ang="0">
                <a:pos x="2208" y="0"/>
              </a:cxn>
            </a:cxnLst>
            <a:rect l="0" t="0" r="r" b="b"/>
            <a:pathLst>
              <a:path w="2208" h="1248">
                <a:moveTo>
                  <a:pt x="0" y="1248"/>
                </a:moveTo>
                <a:cubicBezTo>
                  <a:pt x="48" y="1100"/>
                  <a:pt x="96" y="952"/>
                  <a:pt x="288" y="768"/>
                </a:cubicBezTo>
                <a:cubicBezTo>
                  <a:pt x="480" y="584"/>
                  <a:pt x="832" y="272"/>
                  <a:pt x="1152" y="144"/>
                </a:cubicBezTo>
                <a:cubicBezTo>
                  <a:pt x="1472" y="16"/>
                  <a:pt x="1840" y="8"/>
                  <a:pt x="220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5105400" y="3962400"/>
            <a:ext cx="3276600" cy="19812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240" y="576"/>
              </a:cxn>
              <a:cxn ang="0">
                <a:pos x="912" y="96"/>
              </a:cxn>
              <a:cxn ang="0">
                <a:pos x="2064" y="0"/>
              </a:cxn>
            </a:cxnLst>
            <a:rect l="0" t="0" r="r" b="b"/>
            <a:pathLst>
              <a:path w="2064" h="1248">
                <a:moveTo>
                  <a:pt x="0" y="1248"/>
                </a:moveTo>
                <a:cubicBezTo>
                  <a:pt x="44" y="1008"/>
                  <a:pt x="88" y="768"/>
                  <a:pt x="240" y="576"/>
                </a:cubicBezTo>
                <a:cubicBezTo>
                  <a:pt x="392" y="384"/>
                  <a:pt x="608" y="192"/>
                  <a:pt x="912" y="96"/>
                </a:cubicBezTo>
                <a:cubicBezTo>
                  <a:pt x="1216" y="0"/>
                  <a:pt x="1640" y="0"/>
                  <a:pt x="20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5092700" y="4191000"/>
            <a:ext cx="3746500" cy="1828800"/>
          </a:xfrm>
          <a:custGeom>
            <a:avLst/>
            <a:gdLst/>
            <a:ahLst/>
            <a:cxnLst>
              <a:cxn ang="0">
                <a:pos x="8" y="1104"/>
              </a:cxn>
              <a:cxn ang="0">
                <a:pos x="152" y="1056"/>
              </a:cxn>
              <a:cxn ang="0">
                <a:pos x="920" y="528"/>
              </a:cxn>
              <a:cxn ang="0">
                <a:pos x="1592" y="144"/>
              </a:cxn>
              <a:cxn ang="0">
                <a:pos x="2360" y="0"/>
              </a:cxn>
            </a:cxnLst>
            <a:rect l="0" t="0" r="r" b="b"/>
            <a:pathLst>
              <a:path w="2360" h="1152">
                <a:moveTo>
                  <a:pt x="8" y="1104"/>
                </a:moveTo>
                <a:cubicBezTo>
                  <a:pt x="4" y="1128"/>
                  <a:pt x="0" y="1152"/>
                  <a:pt x="152" y="1056"/>
                </a:cubicBezTo>
                <a:cubicBezTo>
                  <a:pt x="304" y="960"/>
                  <a:pt x="680" y="680"/>
                  <a:pt x="920" y="528"/>
                </a:cubicBezTo>
                <a:cubicBezTo>
                  <a:pt x="1160" y="376"/>
                  <a:pt x="1352" y="232"/>
                  <a:pt x="1592" y="144"/>
                </a:cubicBezTo>
                <a:cubicBezTo>
                  <a:pt x="1832" y="56"/>
                  <a:pt x="2096" y="28"/>
                  <a:pt x="23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5562600" y="4800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6096000" y="4800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5394325" y="392271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n.a.r.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229350" y="4075113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simple.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39000" y="45720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p.a.r.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533400" y="4343400"/>
            <a:ext cx="335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Negative auto-regulatory motif speeds up response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457200" y="1600200"/>
            <a:ext cx="86868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b="1" dirty="0">
                <a:latin typeface="Calibri" charset="0"/>
              </a:rPr>
              <a:t>Graph Theory</a:t>
            </a:r>
            <a:endParaRPr lang="en-US" sz="3200" dirty="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Definition of a graph: </a:t>
            </a:r>
            <a:r>
              <a:rPr lang="en-US" sz="3200" b="1" i="1" dirty="0">
                <a:latin typeface="Calibri" charset="0"/>
              </a:rPr>
              <a:t>G=(V,E)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V is the set of nodes/vertices (elements)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|V|=N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E is the set of edges (relations)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1200" dirty="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One of the most well studied objects in CS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 err="1">
                <a:latin typeface="Calibri" charset="0"/>
              </a:rPr>
              <a:t>Subgraph</a:t>
            </a:r>
            <a:r>
              <a:rPr lang="en-US" sz="2400" dirty="0">
                <a:latin typeface="Calibri" charset="0"/>
              </a:rPr>
              <a:t> finding (e.g., </a:t>
            </a:r>
            <a:r>
              <a:rPr lang="en-US" sz="2400" b="1" dirty="0">
                <a:latin typeface="Calibri" charset="0"/>
              </a:rPr>
              <a:t>clique</a:t>
            </a:r>
            <a:r>
              <a:rPr lang="en-US" sz="2400" dirty="0">
                <a:latin typeface="Calibri" charset="0"/>
              </a:rPr>
              <a:t>, </a:t>
            </a:r>
            <a:r>
              <a:rPr lang="en-US" sz="2400" b="1" dirty="0">
                <a:latin typeface="Calibri" charset="0"/>
              </a:rPr>
              <a:t>spanning tree</a:t>
            </a:r>
            <a:r>
              <a:rPr lang="en-US" sz="2400" dirty="0">
                <a:latin typeface="Calibri" charset="0"/>
              </a:rPr>
              <a:t>) and alignment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Graph </a:t>
            </a:r>
            <a:r>
              <a:rPr lang="en-US" sz="2400" b="1" dirty="0">
                <a:latin typeface="Calibri" charset="0"/>
              </a:rPr>
              <a:t>coloring</a:t>
            </a:r>
            <a:r>
              <a:rPr lang="en-US" sz="2400" dirty="0">
                <a:latin typeface="Calibri" charset="0"/>
              </a:rPr>
              <a:t> and graph </a:t>
            </a:r>
            <a:r>
              <a:rPr lang="en-US" sz="2400" b="1" dirty="0">
                <a:latin typeface="Calibri" charset="0"/>
              </a:rPr>
              <a:t>covering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Route finding (</a:t>
            </a:r>
            <a:r>
              <a:rPr lang="en-US" sz="2400" b="1" dirty="0">
                <a:latin typeface="Calibri" charset="0"/>
              </a:rPr>
              <a:t>Hamiltonian</a:t>
            </a:r>
            <a:r>
              <a:rPr lang="en-US" sz="2400" dirty="0">
                <a:latin typeface="Calibri" charset="0"/>
              </a:rPr>
              <a:t> path, traveling salesman, etc.)  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Many problems are proven to be </a:t>
            </a:r>
            <a:r>
              <a:rPr lang="en-US" sz="3200" b="1" dirty="0">
                <a:latin typeface="Calibri" charset="0"/>
              </a:rPr>
              <a:t>NP-complete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00075" y="4221163"/>
            <a:ext cx="705485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-Koenigsberg%2C_Map_by_Merian-Erben_165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0425" y="3040063"/>
            <a:ext cx="4522788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 Seven Bridges of </a:t>
            </a:r>
            <a:r>
              <a:rPr lang="en-US" dirty="0" err="1"/>
              <a:t>Königsberg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50925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457200" y="1600200"/>
            <a:ext cx="86868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Published by Leonhard Euler, 1736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Considered the first paper in graph theory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3200" b="1" dirty="0">
              <a:latin typeface="Calibri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003425" y="4319588"/>
            <a:ext cx="4757738" cy="1236662"/>
            <a:chOff x="2003898" y="4320222"/>
            <a:chExt cx="4756825" cy="1236515"/>
          </a:xfrm>
        </p:grpSpPr>
        <p:sp>
          <p:nvSpPr>
            <p:cNvPr id="10" name="Freeform 9"/>
            <p:cNvSpPr/>
            <p:nvPr/>
          </p:nvSpPr>
          <p:spPr>
            <a:xfrm>
              <a:off x="2003898" y="4320222"/>
              <a:ext cx="4756825" cy="669845"/>
            </a:xfrm>
            <a:custGeom>
              <a:avLst/>
              <a:gdLst>
                <a:gd name="connsiteX0" fmla="*/ 0 w 4756825"/>
                <a:gd name="connsiteY0" fmla="*/ 572791 h 670067"/>
                <a:gd name="connsiteX1" fmla="*/ 243191 w 4756825"/>
                <a:gd name="connsiteY1" fmla="*/ 582518 h 670067"/>
                <a:gd name="connsiteX2" fmla="*/ 301557 w 4756825"/>
                <a:gd name="connsiteY2" fmla="*/ 592246 h 670067"/>
                <a:gd name="connsiteX3" fmla="*/ 603115 w 4756825"/>
                <a:gd name="connsiteY3" fmla="*/ 601974 h 670067"/>
                <a:gd name="connsiteX4" fmla="*/ 846306 w 4756825"/>
                <a:gd name="connsiteY4" fmla="*/ 621429 h 670067"/>
                <a:gd name="connsiteX5" fmla="*/ 1031132 w 4756825"/>
                <a:gd name="connsiteY5" fmla="*/ 640884 h 670067"/>
                <a:gd name="connsiteX6" fmla="*/ 1060315 w 4756825"/>
                <a:gd name="connsiteY6" fmla="*/ 670067 h 670067"/>
                <a:gd name="connsiteX7" fmla="*/ 1342417 w 4756825"/>
                <a:gd name="connsiteY7" fmla="*/ 650612 h 670067"/>
                <a:gd name="connsiteX8" fmla="*/ 1361872 w 4756825"/>
                <a:gd name="connsiteY8" fmla="*/ 621429 h 670067"/>
                <a:gd name="connsiteX9" fmla="*/ 1381328 w 4756825"/>
                <a:gd name="connsiteY9" fmla="*/ 543608 h 670067"/>
                <a:gd name="connsiteX10" fmla="*/ 1391055 w 4756825"/>
                <a:gd name="connsiteY10" fmla="*/ 514425 h 670067"/>
                <a:gd name="connsiteX11" fmla="*/ 1400783 w 4756825"/>
                <a:gd name="connsiteY11" fmla="*/ 456059 h 670067"/>
                <a:gd name="connsiteX12" fmla="*/ 1429966 w 4756825"/>
                <a:gd name="connsiteY12" fmla="*/ 387965 h 670067"/>
                <a:gd name="connsiteX13" fmla="*/ 1478604 w 4756825"/>
                <a:gd name="connsiteY13" fmla="*/ 300416 h 670067"/>
                <a:gd name="connsiteX14" fmla="*/ 1517515 w 4756825"/>
                <a:gd name="connsiteY14" fmla="*/ 280961 h 670067"/>
                <a:gd name="connsiteX15" fmla="*/ 1536970 w 4756825"/>
                <a:gd name="connsiteY15" fmla="*/ 251778 h 670067"/>
                <a:gd name="connsiteX16" fmla="*/ 1566153 w 4756825"/>
                <a:gd name="connsiteY16" fmla="*/ 242050 h 670067"/>
                <a:gd name="connsiteX17" fmla="*/ 1624519 w 4756825"/>
                <a:gd name="connsiteY17" fmla="*/ 212867 h 670067"/>
                <a:gd name="connsiteX18" fmla="*/ 1663430 w 4756825"/>
                <a:gd name="connsiteY18" fmla="*/ 154501 h 670067"/>
                <a:gd name="connsiteX19" fmla="*/ 1682885 w 4756825"/>
                <a:gd name="connsiteY19" fmla="*/ 125318 h 670067"/>
                <a:gd name="connsiteX20" fmla="*/ 1994170 w 4756825"/>
                <a:gd name="connsiteY20" fmla="*/ 115591 h 670067"/>
                <a:gd name="connsiteX21" fmla="*/ 3035030 w 4756825"/>
                <a:gd name="connsiteY21" fmla="*/ 115591 h 670067"/>
                <a:gd name="connsiteX22" fmla="*/ 3054485 w 4756825"/>
                <a:gd name="connsiteY22" fmla="*/ 144774 h 670067"/>
                <a:gd name="connsiteX23" fmla="*/ 3647872 w 4756825"/>
                <a:gd name="connsiteY23" fmla="*/ 135046 h 670067"/>
                <a:gd name="connsiteX24" fmla="*/ 3842425 w 4756825"/>
                <a:gd name="connsiteY24" fmla="*/ 125318 h 670067"/>
                <a:gd name="connsiteX25" fmla="*/ 4163438 w 4756825"/>
                <a:gd name="connsiteY25" fmla="*/ 115591 h 670067"/>
                <a:gd name="connsiteX26" fmla="*/ 4572000 w 4756825"/>
                <a:gd name="connsiteY26" fmla="*/ 125318 h 670067"/>
                <a:gd name="connsiteX27" fmla="*/ 4698459 w 4756825"/>
                <a:gd name="connsiteY27" fmla="*/ 144774 h 670067"/>
                <a:gd name="connsiteX28" fmla="*/ 4756825 w 4756825"/>
                <a:gd name="connsiteY28" fmla="*/ 154501 h 67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56825" h="670067">
                  <a:moveTo>
                    <a:pt x="0" y="572791"/>
                  </a:moveTo>
                  <a:cubicBezTo>
                    <a:pt x="81064" y="576033"/>
                    <a:pt x="162231" y="577295"/>
                    <a:pt x="243191" y="582518"/>
                  </a:cubicBezTo>
                  <a:cubicBezTo>
                    <a:pt x="262874" y="583788"/>
                    <a:pt x="281862" y="591181"/>
                    <a:pt x="301557" y="592246"/>
                  </a:cubicBezTo>
                  <a:cubicBezTo>
                    <a:pt x="401982" y="597675"/>
                    <a:pt x="502596" y="598731"/>
                    <a:pt x="603115" y="601974"/>
                  </a:cubicBezTo>
                  <a:lnTo>
                    <a:pt x="846306" y="621429"/>
                  </a:lnTo>
                  <a:cubicBezTo>
                    <a:pt x="972800" y="634079"/>
                    <a:pt x="911195" y="627559"/>
                    <a:pt x="1031132" y="640884"/>
                  </a:cubicBezTo>
                  <a:cubicBezTo>
                    <a:pt x="1040860" y="650612"/>
                    <a:pt x="1046591" y="669120"/>
                    <a:pt x="1060315" y="670067"/>
                  </a:cubicBezTo>
                  <a:lnTo>
                    <a:pt x="1342417" y="650612"/>
                  </a:lnTo>
                  <a:cubicBezTo>
                    <a:pt x="1348902" y="640884"/>
                    <a:pt x="1356644" y="631886"/>
                    <a:pt x="1361872" y="621429"/>
                  </a:cubicBezTo>
                  <a:cubicBezTo>
                    <a:pt x="1372990" y="599192"/>
                    <a:pt x="1375778" y="565809"/>
                    <a:pt x="1381328" y="543608"/>
                  </a:cubicBezTo>
                  <a:cubicBezTo>
                    <a:pt x="1383815" y="533660"/>
                    <a:pt x="1388831" y="524435"/>
                    <a:pt x="1391055" y="514425"/>
                  </a:cubicBezTo>
                  <a:cubicBezTo>
                    <a:pt x="1395334" y="495171"/>
                    <a:pt x="1396504" y="475313"/>
                    <a:pt x="1400783" y="456059"/>
                  </a:cubicBezTo>
                  <a:cubicBezTo>
                    <a:pt x="1407802" y="424473"/>
                    <a:pt x="1416241" y="419990"/>
                    <a:pt x="1429966" y="387965"/>
                  </a:cubicBezTo>
                  <a:cubicBezTo>
                    <a:pt x="1442646" y="358377"/>
                    <a:pt x="1444132" y="317652"/>
                    <a:pt x="1478604" y="300416"/>
                  </a:cubicBezTo>
                  <a:lnTo>
                    <a:pt x="1517515" y="280961"/>
                  </a:lnTo>
                  <a:cubicBezTo>
                    <a:pt x="1524000" y="271233"/>
                    <a:pt x="1527841" y="259081"/>
                    <a:pt x="1536970" y="251778"/>
                  </a:cubicBezTo>
                  <a:cubicBezTo>
                    <a:pt x="1544977" y="245372"/>
                    <a:pt x="1556982" y="246636"/>
                    <a:pt x="1566153" y="242050"/>
                  </a:cubicBezTo>
                  <a:cubicBezTo>
                    <a:pt x="1641583" y="204335"/>
                    <a:pt x="1551166" y="237319"/>
                    <a:pt x="1624519" y="212867"/>
                  </a:cubicBezTo>
                  <a:cubicBezTo>
                    <a:pt x="1641615" y="161580"/>
                    <a:pt x="1622948" y="203080"/>
                    <a:pt x="1663430" y="154501"/>
                  </a:cubicBezTo>
                  <a:cubicBezTo>
                    <a:pt x="1670914" y="145520"/>
                    <a:pt x="1671274" y="126684"/>
                    <a:pt x="1682885" y="125318"/>
                  </a:cubicBezTo>
                  <a:cubicBezTo>
                    <a:pt x="1785986" y="113189"/>
                    <a:pt x="1890408" y="118833"/>
                    <a:pt x="1994170" y="115591"/>
                  </a:cubicBezTo>
                  <a:cubicBezTo>
                    <a:pt x="2340932" y="0"/>
                    <a:pt x="2090541" y="79950"/>
                    <a:pt x="3035030" y="115591"/>
                  </a:cubicBezTo>
                  <a:cubicBezTo>
                    <a:pt x="3046713" y="116032"/>
                    <a:pt x="3048000" y="135046"/>
                    <a:pt x="3054485" y="144774"/>
                  </a:cubicBezTo>
                  <a:lnTo>
                    <a:pt x="3647872" y="135046"/>
                  </a:lnTo>
                  <a:cubicBezTo>
                    <a:pt x="3712784" y="133443"/>
                    <a:pt x="3777539" y="127766"/>
                    <a:pt x="3842425" y="125318"/>
                  </a:cubicBezTo>
                  <a:lnTo>
                    <a:pt x="4163438" y="115591"/>
                  </a:lnTo>
                  <a:lnTo>
                    <a:pt x="4572000" y="125318"/>
                  </a:lnTo>
                  <a:cubicBezTo>
                    <a:pt x="4600130" y="126443"/>
                    <a:pt x="4665990" y="136657"/>
                    <a:pt x="4698459" y="144774"/>
                  </a:cubicBezTo>
                  <a:cubicBezTo>
                    <a:pt x="4749672" y="157577"/>
                    <a:pt x="4705244" y="154501"/>
                    <a:pt x="4756825" y="154501"/>
                  </a:cubicBezTo>
                </a:path>
              </a:pathLst>
            </a:custGeom>
            <a:ln w="1079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837042" y="4483715"/>
              <a:ext cx="1882414" cy="1073022"/>
            </a:xfrm>
            <a:custGeom>
              <a:avLst/>
              <a:gdLst>
                <a:gd name="connsiteX0" fmla="*/ 1883659 w 1883659"/>
                <a:gd name="connsiteY0" fmla="*/ 875489 h 1021404"/>
                <a:gd name="connsiteX1" fmla="*/ 1864204 w 1883659"/>
                <a:gd name="connsiteY1" fmla="*/ 846306 h 1021404"/>
                <a:gd name="connsiteX2" fmla="*/ 1825293 w 1883659"/>
                <a:gd name="connsiteY2" fmla="*/ 836579 h 1021404"/>
                <a:gd name="connsiteX3" fmla="*/ 1796110 w 1883659"/>
                <a:gd name="connsiteY3" fmla="*/ 826851 h 1021404"/>
                <a:gd name="connsiteX4" fmla="*/ 1533463 w 1883659"/>
                <a:gd name="connsiteY4" fmla="*/ 836579 h 1021404"/>
                <a:gd name="connsiteX5" fmla="*/ 1504280 w 1883659"/>
                <a:gd name="connsiteY5" fmla="*/ 846306 h 1021404"/>
                <a:gd name="connsiteX6" fmla="*/ 1455642 w 1883659"/>
                <a:gd name="connsiteY6" fmla="*/ 875489 h 1021404"/>
                <a:gd name="connsiteX7" fmla="*/ 1397276 w 1883659"/>
                <a:gd name="connsiteY7" fmla="*/ 914400 h 1021404"/>
                <a:gd name="connsiteX8" fmla="*/ 1173540 w 1883659"/>
                <a:gd name="connsiteY8" fmla="*/ 933855 h 1021404"/>
                <a:gd name="connsiteX9" fmla="*/ 1085991 w 1883659"/>
                <a:gd name="connsiteY9" fmla="*/ 972766 h 1021404"/>
                <a:gd name="connsiteX10" fmla="*/ 1027625 w 1883659"/>
                <a:gd name="connsiteY10" fmla="*/ 992221 h 1021404"/>
                <a:gd name="connsiteX11" fmla="*/ 998442 w 1883659"/>
                <a:gd name="connsiteY11" fmla="*/ 1001949 h 1021404"/>
                <a:gd name="connsiteX12" fmla="*/ 910893 w 1883659"/>
                <a:gd name="connsiteY12" fmla="*/ 1021404 h 1021404"/>
                <a:gd name="connsiteX13" fmla="*/ 249412 w 1883659"/>
                <a:gd name="connsiteY13" fmla="*/ 1011677 h 1021404"/>
                <a:gd name="connsiteX14" fmla="*/ 210502 w 1883659"/>
                <a:gd name="connsiteY14" fmla="*/ 992221 h 1021404"/>
                <a:gd name="connsiteX15" fmla="*/ 181319 w 1883659"/>
                <a:gd name="connsiteY15" fmla="*/ 982494 h 1021404"/>
                <a:gd name="connsiteX16" fmla="*/ 122953 w 1883659"/>
                <a:gd name="connsiteY16" fmla="*/ 953311 h 1021404"/>
                <a:gd name="connsiteX17" fmla="*/ 54859 w 1883659"/>
                <a:gd name="connsiteY17" fmla="*/ 914400 h 1021404"/>
                <a:gd name="connsiteX18" fmla="*/ 25676 w 1883659"/>
                <a:gd name="connsiteY18" fmla="*/ 904672 h 1021404"/>
                <a:gd name="connsiteX19" fmla="*/ 15948 w 1883659"/>
                <a:gd name="connsiteY19" fmla="*/ 875489 h 1021404"/>
                <a:gd name="connsiteX20" fmla="*/ 15948 w 1883659"/>
                <a:gd name="connsiteY20" fmla="*/ 651753 h 1021404"/>
                <a:gd name="connsiteX21" fmla="*/ 25676 w 1883659"/>
                <a:gd name="connsiteY21" fmla="*/ 622570 h 1021404"/>
                <a:gd name="connsiteX22" fmla="*/ 54859 w 1883659"/>
                <a:gd name="connsiteY22" fmla="*/ 612843 h 1021404"/>
                <a:gd name="connsiteX23" fmla="*/ 93770 w 1883659"/>
                <a:gd name="connsiteY23" fmla="*/ 573932 h 1021404"/>
                <a:gd name="connsiteX24" fmla="*/ 122953 w 1883659"/>
                <a:gd name="connsiteY24" fmla="*/ 544749 h 1021404"/>
                <a:gd name="connsiteX25" fmla="*/ 142408 w 1883659"/>
                <a:gd name="connsiteY25" fmla="*/ 505838 h 1021404"/>
                <a:gd name="connsiteX26" fmla="*/ 161863 w 1883659"/>
                <a:gd name="connsiteY26" fmla="*/ 476655 h 1021404"/>
                <a:gd name="connsiteX27" fmla="*/ 171591 w 1883659"/>
                <a:gd name="connsiteY27" fmla="*/ 398834 h 1021404"/>
                <a:gd name="connsiteX28" fmla="*/ 181319 w 1883659"/>
                <a:gd name="connsiteY28" fmla="*/ 0 h 102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83659" h="1021404">
                  <a:moveTo>
                    <a:pt x="1883659" y="875489"/>
                  </a:moveTo>
                  <a:cubicBezTo>
                    <a:pt x="1877174" y="865761"/>
                    <a:pt x="1873932" y="852791"/>
                    <a:pt x="1864204" y="846306"/>
                  </a:cubicBezTo>
                  <a:cubicBezTo>
                    <a:pt x="1853080" y="838890"/>
                    <a:pt x="1838148" y="840252"/>
                    <a:pt x="1825293" y="836579"/>
                  </a:cubicBezTo>
                  <a:cubicBezTo>
                    <a:pt x="1815434" y="833762"/>
                    <a:pt x="1805838" y="830094"/>
                    <a:pt x="1796110" y="826851"/>
                  </a:cubicBezTo>
                  <a:cubicBezTo>
                    <a:pt x="1708561" y="830094"/>
                    <a:pt x="1620878" y="830751"/>
                    <a:pt x="1533463" y="836579"/>
                  </a:cubicBezTo>
                  <a:cubicBezTo>
                    <a:pt x="1523232" y="837261"/>
                    <a:pt x="1513073" y="841030"/>
                    <a:pt x="1504280" y="846306"/>
                  </a:cubicBezTo>
                  <a:cubicBezTo>
                    <a:pt x="1437516" y="886365"/>
                    <a:pt x="1538312" y="847934"/>
                    <a:pt x="1455642" y="875489"/>
                  </a:cubicBezTo>
                  <a:cubicBezTo>
                    <a:pt x="1436187" y="888459"/>
                    <a:pt x="1420204" y="909814"/>
                    <a:pt x="1397276" y="914400"/>
                  </a:cubicBezTo>
                  <a:cubicBezTo>
                    <a:pt x="1291317" y="935593"/>
                    <a:pt x="1365146" y="923211"/>
                    <a:pt x="1173540" y="933855"/>
                  </a:cubicBezTo>
                  <a:cubicBezTo>
                    <a:pt x="1064694" y="955625"/>
                    <a:pt x="1181579" y="924972"/>
                    <a:pt x="1085991" y="972766"/>
                  </a:cubicBezTo>
                  <a:cubicBezTo>
                    <a:pt x="1067648" y="981937"/>
                    <a:pt x="1047080" y="985736"/>
                    <a:pt x="1027625" y="992221"/>
                  </a:cubicBezTo>
                  <a:cubicBezTo>
                    <a:pt x="1017897" y="995464"/>
                    <a:pt x="1008556" y="1000263"/>
                    <a:pt x="998442" y="1001949"/>
                  </a:cubicBezTo>
                  <a:cubicBezTo>
                    <a:pt x="929962" y="1013363"/>
                    <a:pt x="958788" y="1005440"/>
                    <a:pt x="910893" y="1021404"/>
                  </a:cubicBezTo>
                  <a:cubicBezTo>
                    <a:pt x="690399" y="1018162"/>
                    <a:pt x="469738" y="1020857"/>
                    <a:pt x="249412" y="1011677"/>
                  </a:cubicBezTo>
                  <a:cubicBezTo>
                    <a:pt x="234924" y="1011073"/>
                    <a:pt x="223831" y="997933"/>
                    <a:pt x="210502" y="992221"/>
                  </a:cubicBezTo>
                  <a:cubicBezTo>
                    <a:pt x="201077" y="988182"/>
                    <a:pt x="191047" y="985736"/>
                    <a:pt x="181319" y="982494"/>
                  </a:cubicBezTo>
                  <a:cubicBezTo>
                    <a:pt x="145849" y="947024"/>
                    <a:pt x="180324" y="974825"/>
                    <a:pt x="122953" y="953311"/>
                  </a:cubicBezTo>
                  <a:cubicBezTo>
                    <a:pt x="54743" y="927732"/>
                    <a:pt x="111298" y="942620"/>
                    <a:pt x="54859" y="914400"/>
                  </a:cubicBezTo>
                  <a:cubicBezTo>
                    <a:pt x="45688" y="909814"/>
                    <a:pt x="35404" y="907915"/>
                    <a:pt x="25676" y="904672"/>
                  </a:cubicBezTo>
                  <a:cubicBezTo>
                    <a:pt x="22433" y="894944"/>
                    <a:pt x="17782" y="885578"/>
                    <a:pt x="15948" y="875489"/>
                  </a:cubicBezTo>
                  <a:cubicBezTo>
                    <a:pt x="0" y="787774"/>
                    <a:pt x="4809" y="752008"/>
                    <a:pt x="15948" y="651753"/>
                  </a:cubicBezTo>
                  <a:cubicBezTo>
                    <a:pt x="17080" y="641562"/>
                    <a:pt x="18425" y="629821"/>
                    <a:pt x="25676" y="622570"/>
                  </a:cubicBezTo>
                  <a:cubicBezTo>
                    <a:pt x="32927" y="615320"/>
                    <a:pt x="45131" y="616085"/>
                    <a:pt x="54859" y="612843"/>
                  </a:cubicBezTo>
                  <a:lnTo>
                    <a:pt x="93770" y="573932"/>
                  </a:lnTo>
                  <a:lnTo>
                    <a:pt x="122953" y="544749"/>
                  </a:lnTo>
                  <a:cubicBezTo>
                    <a:pt x="129438" y="531779"/>
                    <a:pt x="135214" y="518429"/>
                    <a:pt x="142408" y="505838"/>
                  </a:cubicBezTo>
                  <a:cubicBezTo>
                    <a:pt x="148208" y="495687"/>
                    <a:pt x="158787" y="487934"/>
                    <a:pt x="161863" y="476655"/>
                  </a:cubicBezTo>
                  <a:cubicBezTo>
                    <a:pt x="168741" y="451434"/>
                    <a:pt x="168348" y="424774"/>
                    <a:pt x="171591" y="398834"/>
                  </a:cubicBezTo>
                  <a:cubicBezTo>
                    <a:pt x="185068" y="142771"/>
                    <a:pt x="181319" y="275703"/>
                    <a:pt x="181319" y="0"/>
                  </a:cubicBezTo>
                </a:path>
              </a:pathLst>
            </a:custGeom>
            <a:ln w="1079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46665" y="4971020"/>
              <a:ext cx="1566562" cy="176191"/>
            </a:xfrm>
            <a:custGeom>
              <a:avLst/>
              <a:gdLst>
                <a:gd name="connsiteX0" fmla="*/ 1566153 w 1566153"/>
                <a:gd name="connsiteY0" fmla="*/ 48902 h 175910"/>
                <a:gd name="connsiteX1" fmla="*/ 1361872 w 1566153"/>
                <a:gd name="connsiteY1" fmla="*/ 39175 h 175910"/>
                <a:gd name="connsiteX2" fmla="*/ 710119 w 1566153"/>
                <a:gd name="connsiteY2" fmla="*/ 58630 h 175910"/>
                <a:gd name="connsiteX3" fmla="*/ 145915 w 1566153"/>
                <a:gd name="connsiteY3" fmla="*/ 68358 h 175910"/>
                <a:gd name="connsiteX4" fmla="*/ 116732 w 1566153"/>
                <a:gd name="connsiteY4" fmla="*/ 48902 h 175910"/>
                <a:gd name="connsiteX5" fmla="*/ 48638 w 1566153"/>
                <a:gd name="connsiteY5" fmla="*/ 29447 h 175910"/>
                <a:gd name="connsiteX6" fmla="*/ 0 w 1566153"/>
                <a:gd name="connsiteY6" fmla="*/ 19719 h 17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6153" h="175910">
                  <a:moveTo>
                    <a:pt x="1566153" y="48902"/>
                  </a:moveTo>
                  <a:cubicBezTo>
                    <a:pt x="1498059" y="45660"/>
                    <a:pt x="1430043" y="39175"/>
                    <a:pt x="1361872" y="39175"/>
                  </a:cubicBezTo>
                  <a:cubicBezTo>
                    <a:pt x="775418" y="39175"/>
                    <a:pt x="944634" y="0"/>
                    <a:pt x="710119" y="58630"/>
                  </a:cubicBezTo>
                  <a:cubicBezTo>
                    <a:pt x="534196" y="175910"/>
                    <a:pt x="667097" y="95316"/>
                    <a:pt x="145915" y="68358"/>
                  </a:cubicBezTo>
                  <a:cubicBezTo>
                    <a:pt x="134239" y="67754"/>
                    <a:pt x="127189" y="54131"/>
                    <a:pt x="116732" y="48902"/>
                  </a:cubicBezTo>
                  <a:cubicBezTo>
                    <a:pt x="103737" y="42404"/>
                    <a:pt x="59853" y="31939"/>
                    <a:pt x="48638" y="29447"/>
                  </a:cubicBezTo>
                  <a:cubicBezTo>
                    <a:pt x="32498" y="25860"/>
                    <a:pt x="0" y="19719"/>
                    <a:pt x="0" y="19719"/>
                  </a:cubicBezTo>
                </a:path>
              </a:pathLst>
            </a:custGeom>
            <a:ln w="1079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476625" y="4219575"/>
            <a:ext cx="1817688" cy="1512888"/>
            <a:chOff x="3475840" y="4220152"/>
            <a:chExt cx="1818580" cy="1512550"/>
          </a:xfrm>
        </p:grpSpPr>
        <p:sp>
          <p:nvSpPr>
            <p:cNvPr id="13" name="Flowchart: Terminator 12"/>
            <p:cNvSpPr/>
            <p:nvPr/>
          </p:nvSpPr>
          <p:spPr>
            <a:xfrm rot="17884424">
              <a:off x="3730871" y="4336767"/>
              <a:ext cx="312668" cy="111180"/>
            </a:xfrm>
            <a:prstGeom prst="flowChartTermina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lowchart: Terminator 13"/>
            <p:cNvSpPr/>
            <p:nvPr/>
          </p:nvSpPr>
          <p:spPr>
            <a:xfrm rot="17884424">
              <a:off x="4289151" y="4320102"/>
              <a:ext cx="311080" cy="111180"/>
            </a:xfrm>
            <a:prstGeom prst="flowChartTermina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lowchart: Terminator 14"/>
            <p:cNvSpPr/>
            <p:nvPr/>
          </p:nvSpPr>
          <p:spPr>
            <a:xfrm rot="17884424">
              <a:off x="5084084" y="5522366"/>
              <a:ext cx="311080" cy="109592"/>
            </a:xfrm>
            <a:prstGeom prst="flowChartTermina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lowchart: Terminator 15"/>
            <p:cNvSpPr/>
            <p:nvPr/>
          </p:nvSpPr>
          <p:spPr>
            <a:xfrm rot="17884424">
              <a:off x="3849197" y="4980354"/>
              <a:ext cx="311080" cy="111180"/>
            </a:xfrm>
            <a:prstGeom prst="flowChartTermina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lowchart: Terminator 16"/>
            <p:cNvSpPr/>
            <p:nvPr/>
          </p:nvSpPr>
          <p:spPr>
            <a:xfrm>
              <a:off x="4883055" y="4662966"/>
              <a:ext cx="311303" cy="111100"/>
            </a:xfrm>
            <a:prstGeom prst="flowChartTermina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lowchart: Terminator 17"/>
            <p:cNvSpPr/>
            <p:nvPr/>
          </p:nvSpPr>
          <p:spPr>
            <a:xfrm rot="17884424">
              <a:off x="3375096" y="4960516"/>
              <a:ext cx="311080" cy="109592"/>
            </a:xfrm>
            <a:prstGeom prst="flowChartTermina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 rot="3715576" flipH="1">
              <a:off x="5045965" y="4382796"/>
              <a:ext cx="311080" cy="109592"/>
            </a:xfrm>
            <a:prstGeom prst="flowChartTermina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Graphs/Networks</a:t>
            </a:r>
          </a:p>
        </p:txBody>
      </p:sp>
      <p:sp>
        <p:nvSpPr>
          <p:cNvPr id="18436" name="Content Placeholder 2"/>
          <p:cNvSpPr txBox="1">
            <a:spLocks/>
          </p:cNvSpPr>
          <p:nvPr/>
        </p:nvSpPr>
        <p:spPr bwMode="auto">
          <a:xfrm>
            <a:off x="457200" y="1600200"/>
            <a:ext cx="86868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18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Directed/undirected</a:t>
            </a:r>
          </a:p>
          <a:p>
            <a:pPr marL="342900" indent="-342900">
              <a:spcAft>
                <a:spcPts val="18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Weighted/non-weighted</a:t>
            </a:r>
          </a:p>
          <a:p>
            <a:pPr marL="342900" indent="-342900">
              <a:spcAft>
                <a:spcPts val="18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Directed Acyclic Graphs (DAG) / Trees</a:t>
            </a:r>
          </a:p>
          <a:p>
            <a:pPr marL="342900" indent="-342900">
              <a:spcAft>
                <a:spcPts val="18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3200" dirty="0">
              <a:latin typeface="Calibri" charset="0"/>
            </a:endParaRPr>
          </a:p>
          <a:p>
            <a:pPr marL="342900" indent="-342900">
              <a:spcAft>
                <a:spcPts val="18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>
                <a:latin typeface="Calibri" charset="0"/>
              </a:rPr>
              <a:t>Bipartite Graphs</a:t>
            </a:r>
          </a:p>
          <a:p>
            <a:pPr marL="342900" indent="-342900">
              <a:spcAft>
                <a:spcPts val="18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dirty="0" err="1">
                <a:latin typeface="Calibri" charset="0"/>
              </a:rPr>
              <a:t>Hypergraphs</a:t>
            </a:r>
            <a:endParaRPr lang="en-US" sz="3200" dirty="0">
              <a:latin typeface="Calibri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endParaRPr lang="en-US" sz="3200" dirty="0">
              <a:latin typeface="Calibri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</a:pPr>
            <a:endParaRPr lang="en-US" sz="2800" dirty="0">
              <a:latin typeface="Calibri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0075" y="3997325"/>
            <a:ext cx="705485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61988" y="5816600"/>
            <a:ext cx="80645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 b="1">
                <a:latin typeface="Calibri" charset="0"/>
              </a:rPr>
              <a:t>Which is the most useful representation?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638"/>
            <a:ext cx="8229600" cy="1143001"/>
          </a:xfrm>
        </p:spPr>
        <p:txBody>
          <a:bodyPr>
            <a:normAutofit fontScale="90000"/>
          </a:bodyPr>
          <a:lstStyle/>
          <a:p>
            <a:r>
              <a:rPr lang="en-US" sz="4000"/>
              <a:t>Computational </a:t>
            </a:r>
            <a:br>
              <a:rPr lang="en-US" sz="4000"/>
            </a:br>
            <a:r>
              <a:rPr lang="en-US" sz="4000"/>
              <a:t>Representation of Networks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50925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002088" y="1447800"/>
            <a:ext cx="1181100" cy="1131888"/>
            <a:chOff x="7658100" y="1295400"/>
            <a:chExt cx="1181100" cy="1132117"/>
          </a:xfrm>
        </p:grpSpPr>
        <p:sp>
          <p:nvSpPr>
            <p:cNvPr id="19533" name="Oval 2"/>
            <p:cNvSpPr>
              <a:spLocks noChangeArrowheads="1"/>
            </p:cNvSpPr>
            <p:nvPr/>
          </p:nvSpPr>
          <p:spPr bwMode="auto">
            <a:xfrm>
              <a:off x="8534400" y="1295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/>
                <a:t>B</a:t>
              </a:r>
            </a:p>
          </p:txBody>
        </p:sp>
        <p:sp>
          <p:nvSpPr>
            <p:cNvPr id="19534" name="Oval 2"/>
            <p:cNvSpPr>
              <a:spLocks noChangeArrowheads="1"/>
            </p:cNvSpPr>
            <p:nvPr/>
          </p:nvSpPr>
          <p:spPr bwMode="auto">
            <a:xfrm>
              <a:off x="7658100" y="2122717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/>
                <a:t>C</a:t>
              </a:r>
            </a:p>
          </p:txBody>
        </p:sp>
        <p:sp>
          <p:nvSpPr>
            <p:cNvPr id="19535" name="Oval 2"/>
            <p:cNvSpPr>
              <a:spLocks noChangeArrowheads="1"/>
            </p:cNvSpPr>
            <p:nvPr/>
          </p:nvSpPr>
          <p:spPr bwMode="auto">
            <a:xfrm>
              <a:off x="7658100" y="1295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/>
                <a:t>A</a:t>
              </a:r>
            </a:p>
          </p:txBody>
        </p:sp>
        <p:sp>
          <p:nvSpPr>
            <p:cNvPr id="19536" name="Oval 2"/>
            <p:cNvSpPr>
              <a:spLocks noChangeArrowheads="1"/>
            </p:cNvSpPr>
            <p:nvPr/>
          </p:nvSpPr>
          <p:spPr bwMode="auto">
            <a:xfrm>
              <a:off x="8534400" y="2122717"/>
              <a:ext cx="304800" cy="304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/>
                <a:t>D</a:t>
              </a:r>
            </a:p>
          </p:txBody>
        </p:sp>
        <p:cxnSp>
          <p:nvCxnSpPr>
            <p:cNvPr id="13" name="Straight Arrow Connector 12"/>
            <p:cNvCxnSpPr>
              <a:stCxn id="19534" idx="7"/>
              <a:endCxn id="19533" idx="3"/>
            </p:cNvCxnSpPr>
            <p:nvPr/>
          </p:nvCxnSpPr>
          <p:spPr>
            <a:xfrm rot="5400000" flipH="1" flipV="1">
              <a:off x="7942994" y="1531259"/>
              <a:ext cx="611312" cy="660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9536" idx="0"/>
              <a:endCxn id="19533" idx="4"/>
            </p:cNvCxnSpPr>
            <p:nvPr/>
          </p:nvCxnSpPr>
          <p:spPr>
            <a:xfrm rot="5400000" flipH="1" flipV="1">
              <a:off x="8425603" y="1861459"/>
              <a:ext cx="523981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9536" idx="2"/>
              <a:endCxn id="19534" idx="6"/>
            </p:cNvCxnSpPr>
            <p:nvPr/>
          </p:nvCxnSpPr>
          <p:spPr>
            <a:xfrm rot="10800000">
              <a:off x="7962900" y="2275086"/>
              <a:ext cx="571500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9535" idx="4"/>
              <a:endCxn id="19534" idx="0"/>
            </p:cNvCxnSpPr>
            <p:nvPr/>
          </p:nvCxnSpPr>
          <p:spPr>
            <a:xfrm rot="5400000">
              <a:off x="7549303" y="1861459"/>
              <a:ext cx="523981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825875" y="3548063"/>
          <a:ext cx="1566863" cy="1727200"/>
        </p:xfrm>
        <a:graphic>
          <a:graphicData uri="http://schemas.openxmlformats.org/drawingml/2006/table">
            <a:tbl>
              <a:tblPr/>
              <a:tblGrid>
                <a:gridCol w="312738"/>
                <a:gridCol w="314325"/>
                <a:gridCol w="312737"/>
                <a:gridCol w="314325"/>
                <a:gridCol w="312738"/>
              </a:tblGrid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3598863" y="2579688"/>
            <a:ext cx="2070100" cy="977900"/>
            <a:chOff x="3599451" y="2579572"/>
            <a:chExt cx="2069284" cy="978637"/>
          </a:xfrm>
        </p:grpSpPr>
        <p:sp>
          <p:nvSpPr>
            <p:cNvPr id="19531" name="Rectangle 16"/>
            <p:cNvSpPr>
              <a:spLocks noChangeArrowheads="1"/>
            </p:cNvSpPr>
            <p:nvPr/>
          </p:nvSpPr>
          <p:spPr bwMode="auto">
            <a:xfrm>
              <a:off x="3599451" y="3188877"/>
              <a:ext cx="20692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u="sng">
                  <a:latin typeface="Calibri" charset="0"/>
                </a:rPr>
                <a:t>Connectivity Matrix</a:t>
              </a:r>
            </a:p>
          </p:txBody>
        </p:sp>
        <p:sp>
          <p:nvSpPr>
            <p:cNvPr id="81" name="Right Arrow 80"/>
            <p:cNvSpPr/>
            <p:nvPr/>
          </p:nvSpPr>
          <p:spPr>
            <a:xfrm rot="5400000">
              <a:off x="4294946" y="2693383"/>
              <a:ext cx="610059" cy="382436"/>
            </a:xfrm>
            <a:prstGeom prst="right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457200" y="2633663"/>
            <a:ext cx="3465513" cy="2339975"/>
            <a:chOff x="457200" y="2633020"/>
            <a:chExt cx="3465964" cy="2340961"/>
          </a:xfrm>
        </p:grpSpPr>
        <p:sp>
          <p:nvSpPr>
            <p:cNvPr id="19529" name="Rectangle 18"/>
            <p:cNvSpPr>
              <a:spLocks noChangeArrowheads="1"/>
            </p:cNvSpPr>
            <p:nvPr/>
          </p:nvSpPr>
          <p:spPr bwMode="auto">
            <a:xfrm>
              <a:off x="457200" y="3188877"/>
              <a:ext cx="2715831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0070C0"/>
                </a:buClr>
                <a:buSzPct val="100000"/>
              </a:pPr>
              <a:r>
                <a:rPr lang="en-US" b="1" u="sng">
                  <a:latin typeface="Calibri" charset="0"/>
                </a:rPr>
                <a:t>List/set of edges:</a:t>
              </a:r>
              <a:br>
                <a:rPr lang="en-US" b="1" u="sng">
                  <a:latin typeface="Calibri" charset="0"/>
                </a:rPr>
              </a:br>
              <a:r>
                <a:rPr lang="en-US" b="1" u="sng">
                  <a:latin typeface="Calibri" charset="0"/>
                </a:rPr>
                <a:t>(ordered) pairs of nodes</a:t>
              </a:r>
              <a:br>
                <a:rPr lang="en-US" b="1" u="sng">
                  <a:latin typeface="Calibri" charset="0"/>
                </a:rPr>
              </a:br>
              <a:r>
                <a:rPr lang="en-US">
                  <a:latin typeface="Calibri" charset="0"/>
                </a:rPr>
                <a:t/>
              </a:r>
              <a:br>
                <a:rPr lang="en-US">
                  <a:latin typeface="Calibri" charset="0"/>
                </a:rPr>
              </a:br>
              <a:r>
                <a:rPr lang="en-US" sz="2800" b="1">
                  <a:latin typeface="Calibri" charset="0"/>
                </a:rPr>
                <a:t>{ (A,C) , (C,B) , (D,B) , (D,C) }</a:t>
              </a:r>
            </a:p>
          </p:txBody>
        </p:sp>
        <p:sp>
          <p:nvSpPr>
            <p:cNvPr id="82" name="Right Arrow 81"/>
            <p:cNvSpPr/>
            <p:nvPr/>
          </p:nvSpPr>
          <p:spPr>
            <a:xfrm rot="9127216">
              <a:off x="2743497" y="2633020"/>
              <a:ext cx="1179667" cy="382748"/>
            </a:xfrm>
            <a:prstGeom prst="right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85"/>
          <p:cNvGrpSpPr>
            <a:grpSpLocks/>
          </p:cNvGrpSpPr>
          <p:nvPr/>
        </p:nvGrpSpPr>
        <p:grpSpPr bwMode="auto">
          <a:xfrm>
            <a:off x="5283200" y="2624138"/>
            <a:ext cx="3560763" cy="2981325"/>
            <a:chOff x="5282787" y="2623495"/>
            <a:chExt cx="3561641" cy="2982175"/>
          </a:xfrm>
        </p:grpSpPr>
        <p:grpSp>
          <p:nvGrpSpPr>
            <p:cNvPr id="9" name="Group 79"/>
            <p:cNvGrpSpPr>
              <a:grpSpLocks/>
            </p:cNvGrpSpPr>
            <p:nvPr/>
          </p:nvGrpSpPr>
          <p:grpSpPr bwMode="auto">
            <a:xfrm>
              <a:off x="5998632" y="3182253"/>
              <a:ext cx="2845796" cy="2423417"/>
              <a:chOff x="5998632" y="3182253"/>
              <a:chExt cx="2845796" cy="2423417"/>
            </a:xfrm>
          </p:grpSpPr>
          <p:sp>
            <p:nvSpPr>
              <p:cNvPr id="19505" name="Rectangle 19"/>
              <p:cNvSpPr>
                <a:spLocks noChangeArrowheads="1"/>
              </p:cNvSpPr>
              <p:nvPr/>
            </p:nvSpPr>
            <p:spPr bwMode="auto">
              <a:xfrm>
                <a:off x="6629900" y="3182253"/>
                <a:ext cx="17138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u="sng">
                    <a:latin typeface="Calibri" charset="0"/>
                  </a:rPr>
                  <a:t>Object Oriented</a:t>
                </a:r>
              </a:p>
            </p:txBody>
          </p:sp>
          <p:grpSp>
            <p:nvGrpSpPr>
              <p:cNvPr id="10" name="Group 36"/>
              <p:cNvGrpSpPr>
                <a:grpSpLocks/>
              </p:cNvGrpSpPr>
              <p:nvPr/>
            </p:nvGrpSpPr>
            <p:grpSpPr bwMode="auto">
              <a:xfrm>
                <a:off x="8168856" y="4104167"/>
                <a:ext cx="675572" cy="869814"/>
                <a:chOff x="6292114" y="3827834"/>
                <a:chExt cx="675572" cy="869814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6292831" y="3828721"/>
                  <a:ext cx="674855" cy="39857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400">
                      <a:solidFill>
                        <a:schemeClr val="tx1"/>
                      </a:solidFill>
                    </a:rPr>
                    <a:t>Name:A</a:t>
                  </a:r>
                  <a:br>
                    <a:rPr lang="en-US" sz="1400">
                      <a:solidFill>
                        <a:schemeClr val="tx1"/>
                      </a:solidFill>
                    </a:rPr>
                  </a:br>
                  <a:r>
                    <a:rPr lang="en-US" sz="1400">
                      <a:solidFill>
                        <a:schemeClr val="tx1"/>
                      </a:solidFill>
                    </a:rPr>
                    <a:t>ngr: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537367" y="4484546"/>
                  <a:ext cx="185784" cy="21278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400">
                      <a:solidFill>
                        <a:schemeClr val="tx1"/>
                      </a:solidFill>
                    </a:rPr>
                    <a:t>p1</a:t>
                  </a:r>
                </a:p>
              </p:txBody>
            </p:sp>
            <p:cxnSp>
              <p:nvCxnSpPr>
                <p:cNvPr id="25" name="Shape 24"/>
                <p:cNvCxnSpPr>
                  <a:stCxn id="21" idx="2"/>
                  <a:endCxn id="22" idx="0"/>
                </p:cNvCxnSpPr>
                <p:nvPr/>
              </p:nvCxnSpPr>
              <p:spPr>
                <a:xfrm rot="16200000" flipH="1">
                  <a:off x="6502428" y="4355923"/>
                  <a:ext cx="257248" cy="0"/>
                </a:xfrm>
                <a:prstGeom prst="curved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7122644" y="4855588"/>
                <a:ext cx="675572" cy="750082"/>
                <a:chOff x="6292114" y="3827834"/>
                <a:chExt cx="675572" cy="750082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6292623" y="3828402"/>
                  <a:ext cx="674854" cy="3985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400">
                      <a:solidFill>
                        <a:schemeClr val="tx1"/>
                      </a:solidFill>
                    </a:rPr>
                    <a:t>Name:B</a:t>
                  </a:r>
                  <a:br>
                    <a:rPr lang="en-US" sz="1400">
                      <a:solidFill>
                        <a:schemeClr val="tx1"/>
                      </a:solidFill>
                    </a:rPr>
                  </a:br>
                  <a:r>
                    <a:rPr lang="en-US" sz="1400">
                      <a:solidFill>
                        <a:schemeClr val="tx1"/>
                      </a:solidFill>
                    </a:rPr>
                    <a:t>ngr:</a:t>
                  </a: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537159" y="4485815"/>
                  <a:ext cx="185783" cy="9210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1" name="Shape 24"/>
                <p:cNvCxnSpPr>
                  <a:stCxn id="39" idx="2"/>
                  <a:endCxn id="40" idx="0"/>
                </p:cNvCxnSpPr>
                <p:nvPr/>
              </p:nvCxnSpPr>
              <p:spPr>
                <a:xfrm rot="16200000" flipH="1">
                  <a:off x="6501425" y="4356397"/>
                  <a:ext cx="258837" cy="0"/>
                </a:xfrm>
                <a:prstGeom prst="curved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7215336" y="3682121"/>
                <a:ext cx="675572" cy="869814"/>
                <a:chOff x="6292114" y="3827834"/>
                <a:chExt cx="675572" cy="869814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6292029" y="3828372"/>
                  <a:ext cx="676442" cy="39857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400">
                      <a:solidFill>
                        <a:schemeClr val="tx1"/>
                      </a:solidFill>
                    </a:rPr>
                    <a:t>Name:C</a:t>
                  </a:r>
                  <a:br>
                    <a:rPr lang="en-US" sz="1400">
                      <a:solidFill>
                        <a:schemeClr val="tx1"/>
                      </a:solidFill>
                    </a:rPr>
                  </a:br>
                  <a:r>
                    <a:rPr lang="en-US" sz="1400">
                      <a:solidFill>
                        <a:schemeClr val="tx1"/>
                      </a:solidFill>
                    </a:rPr>
                    <a:t>ngr: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538152" y="4484197"/>
                  <a:ext cx="184196" cy="21278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400">
                      <a:solidFill>
                        <a:schemeClr val="tx1"/>
                      </a:solidFill>
                    </a:rPr>
                    <a:t>p1</a:t>
                  </a:r>
                </a:p>
              </p:txBody>
            </p:sp>
            <p:cxnSp>
              <p:nvCxnSpPr>
                <p:cNvPr id="49" name="Shape 24"/>
                <p:cNvCxnSpPr>
                  <a:stCxn id="47" idx="2"/>
                  <a:endCxn id="48" idx="0"/>
                </p:cNvCxnSpPr>
                <p:nvPr/>
              </p:nvCxnSpPr>
              <p:spPr>
                <a:xfrm rot="16200000" flipH="1">
                  <a:off x="6501625" y="4355573"/>
                  <a:ext cx="257248" cy="0"/>
                </a:xfrm>
                <a:prstGeom prst="curved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Curved Connector 50"/>
              <p:cNvCxnSpPr/>
              <p:nvPr/>
            </p:nvCxnSpPr>
            <p:spPr>
              <a:xfrm rot="10800000">
                <a:off x="7891693" y="3881153"/>
                <a:ext cx="522416" cy="986118"/>
              </a:xfrm>
              <a:prstGeom prst="curvedConnector3">
                <a:avLst>
                  <a:gd name="adj1" fmla="val 6639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urved Connector 51"/>
              <p:cNvCxnSpPr/>
              <p:nvPr/>
            </p:nvCxnSpPr>
            <p:spPr>
              <a:xfrm flipV="1">
                <a:off x="6603912" y="3947847"/>
                <a:ext cx="611339" cy="578015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/>
              <p:cNvCxnSpPr/>
              <p:nvPr/>
            </p:nvCxnSpPr>
            <p:spPr>
              <a:xfrm flipH="1">
                <a:off x="7123153" y="4446464"/>
                <a:ext cx="522416" cy="608185"/>
              </a:xfrm>
              <a:prstGeom prst="curvedConnector5">
                <a:avLst>
                  <a:gd name="adj1" fmla="val -43695"/>
                  <a:gd name="adj2" fmla="val 42349"/>
                  <a:gd name="adj3" fmla="val 143695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68"/>
              <p:cNvGrpSpPr>
                <a:grpSpLocks/>
              </p:cNvGrpSpPr>
              <p:nvPr/>
            </p:nvGrpSpPr>
            <p:grpSpPr bwMode="auto">
              <a:xfrm>
                <a:off x="5998632" y="3682121"/>
                <a:ext cx="675572" cy="949499"/>
                <a:chOff x="6192453" y="4656171"/>
                <a:chExt cx="675572" cy="949499"/>
              </a:xfrm>
            </p:grpSpPr>
            <p:grpSp>
              <p:nvGrpSpPr>
                <p:cNvPr id="18" name="Group 41"/>
                <p:cNvGrpSpPr>
                  <a:grpSpLocks/>
                </p:cNvGrpSpPr>
                <p:nvPr/>
              </p:nvGrpSpPr>
              <p:grpSpPr bwMode="auto">
                <a:xfrm>
                  <a:off x="6192453" y="4656171"/>
                  <a:ext cx="675572" cy="949499"/>
                  <a:chOff x="6292114" y="3748149"/>
                  <a:chExt cx="675572" cy="949499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6292408" y="3748687"/>
                    <a:ext cx="674854" cy="398577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400">
                        <a:solidFill>
                          <a:schemeClr val="tx1"/>
                        </a:solidFill>
                      </a:rPr>
                      <a:t>Name:D</a:t>
                    </a:r>
                    <a:br>
                      <a:rPr lang="en-US" sz="1400">
                        <a:solidFill>
                          <a:schemeClr val="tx1"/>
                        </a:solidFill>
                      </a:rPr>
                    </a:br>
                    <a:r>
                      <a:rPr lang="en-US" sz="1400">
                        <a:solidFill>
                          <a:schemeClr val="tx1"/>
                        </a:solidFill>
                      </a:rPr>
                      <a:t>ngr:</a:t>
                    </a: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6374978" y="4485497"/>
                    <a:ext cx="184196" cy="212786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400">
                        <a:solidFill>
                          <a:schemeClr val="tx1"/>
                        </a:solidFill>
                      </a:rPr>
                      <a:t>p1</a:t>
                    </a:r>
                  </a:p>
                </p:txBody>
              </p:sp>
              <p:cxnSp>
                <p:nvCxnSpPr>
                  <p:cNvPr id="45" name="Shape 24"/>
                  <p:cNvCxnSpPr>
                    <a:stCxn id="43" idx="2"/>
                    <a:endCxn id="44" idx="0"/>
                  </p:cNvCxnSpPr>
                  <p:nvPr/>
                </p:nvCxnSpPr>
                <p:spPr>
                  <a:xfrm rot="5400000">
                    <a:off x="6379735" y="4234605"/>
                    <a:ext cx="338234" cy="163552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" name="Rectangle 57"/>
                <p:cNvSpPr/>
                <p:nvPr/>
              </p:nvSpPr>
              <p:spPr>
                <a:xfrm>
                  <a:off x="6611951" y="5393519"/>
                  <a:ext cx="185783" cy="21278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400">
                      <a:solidFill>
                        <a:schemeClr val="tx1"/>
                      </a:solidFill>
                    </a:rPr>
                    <a:t>p2</a:t>
                  </a:r>
                </a:p>
              </p:txBody>
            </p:sp>
            <p:cxnSp>
              <p:nvCxnSpPr>
                <p:cNvPr id="59" name="Shape 24"/>
                <p:cNvCxnSpPr>
                  <a:endCxn id="58" idx="0"/>
                </p:cNvCxnSpPr>
                <p:nvPr/>
              </p:nvCxnSpPr>
              <p:spPr>
                <a:xfrm rot="16200000" flipH="1">
                  <a:off x="6448391" y="5136275"/>
                  <a:ext cx="338234" cy="176256"/>
                </a:xfrm>
                <a:prstGeom prst="curved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Curved Connector 63"/>
              <p:cNvCxnSpPr/>
              <p:nvPr/>
            </p:nvCxnSpPr>
            <p:spPr>
              <a:xfrm rot="16200000" flipH="1">
                <a:off x="6389537" y="4416311"/>
                <a:ext cx="517673" cy="949559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Right Arrow 82"/>
            <p:cNvSpPr/>
            <p:nvPr/>
          </p:nvSpPr>
          <p:spPr>
            <a:xfrm rot="12472784" flipH="1">
              <a:off x="5282787" y="2623495"/>
              <a:ext cx="1179804" cy="382696"/>
            </a:xfrm>
            <a:prstGeom prst="right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Network Visualization</a:t>
            </a:r>
          </a:p>
        </p:txBody>
      </p:sp>
      <p:pic>
        <p:nvPicPr>
          <p:cNvPr id="20483" name="Picture 3" descr="visualcomplexit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1989138"/>
            <a:ext cx="4689475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ytoscap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3340100"/>
            <a:ext cx="37084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1271588" y="2892425"/>
            <a:ext cx="167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charset="0"/>
              </a:rPr>
              <a:t>Cytoscape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5092700" y="1465263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latin typeface="Calibri" charset="0"/>
              </a:rPr>
              <a:t>VisualComplexity.com</a:t>
            </a:r>
            <a:endParaRPr lang="en-US" sz="2800" dirty="0">
              <a:latin typeface="Calibri" charset="0"/>
            </a:endParaRPr>
          </a:p>
        </p:txBody>
      </p:sp>
      <p:sp>
        <p:nvSpPr>
          <p:cNvPr id="20488" name="Content Placeholder 2"/>
          <p:cNvSpPr txBox="1">
            <a:spLocks/>
          </p:cNvSpPr>
          <p:nvPr/>
        </p:nvSpPr>
        <p:spPr bwMode="auto">
          <a:xfrm>
            <a:off x="457200" y="1600200"/>
            <a:ext cx="86868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charset="2"/>
              <a:buChar char="§"/>
            </a:pPr>
            <a:r>
              <a:rPr lang="en-US" sz="3200">
                <a:latin typeface="Calibri" charset="0"/>
              </a:rPr>
              <a:t>Art? Science?</a:t>
            </a:r>
            <a:endParaRPr lang="en-US" sz="2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1669</Words>
  <Application>Microsoft Macintosh PowerPoint</Application>
  <PresentationFormat>On-screen Show (4:3)</PresentationFormat>
  <Paragraphs>456</Paragraphs>
  <Slides>42</Slides>
  <Notes>15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Office Theme</vt:lpstr>
      <vt:lpstr>Microsoft Equation 3.0</vt:lpstr>
      <vt:lpstr>Microsoft Equation</vt:lpstr>
      <vt:lpstr>צילום של Photo Editor</vt:lpstr>
      <vt:lpstr>משוואה</vt:lpstr>
      <vt:lpstr>Network motifs</vt:lpstr>
      <vt:lpstr>What is a Network?</vt:lpstr>
      <vt:lpstr>What is a Network?</vt:lpstr>
      <vt:lpstr>Why Networks?</vt:lpstr>
      <vt:lpstr>Graphs</vt:lpstr>
      <vt:lpstr>The Seven Bridges of Königsberg</vt:lpstr>
      <vt:lpstr>Types of Graphs/Networks</vt:lpstr>
      <vt:lpstr>Computational  Representation of Networks</vt:lpstr>
      <vt:lpstr>Network Visualization</vt:lpstr>
      <vt:lpstr>Networks in Biology</vt:lpstr>
      <vt:lpstr>Slide 11</vt:lpstr>
      <vt:lpstr>Protein-Protein Interaction (PPI) Networks</vt:lpstr>
      <vt:lpstr>Transcriptional Regulatory Network</vt:lpstr>
      <vt:lpstr>Other Networks in Biology/Medicine</vt:lpstr>
      <vt:lpstr>Non-Biological Networks</vt:lpstr>
      <vt:lpstr>Node Degree / Rank </vt:lpstr>
      <vt:lpstr>Degree Distribution </vt:lpstr>
      <vt:lpstr>Common Distributions</vt:lpstr>
      <vt:lpstr>The Power-Law Distribution</vt:lpstr>
      <vt:lpstr>Slide 20</vt:lpstr>
      <vt:lpstr>Protein Interaction Networks</vt:lpstr>
      <vt:lpstr>Metabolic Networks</vt:lpstr>
      <vt:lpstr>Slide 23</vt:lpstr>
      <vt:lpstr>Clustering Coefficient (Watts &amp; Strogatz)</vt:lpstr>
      <vt:lpstr>Clustering Coefficient: Example</vt:lpstr>
      <vt:lpstr>Slide 26</vt:lpstr>
      <vt:lpstr>Random Graphs (Erdös/Rényi)</vt:lpstr>
      <vt:lpstr>Slide 28</vt:lpstr>
      <vt:lpstr>Slide 29</vt:lpstr>
      <vt:lpstr>Slide 30</vt:lpstr>
      <vt:lpstr>Slide 31</vt:lpstr>
      <vt:lpstr>Slide 32</vt:lpstr>
      <vt:lpstr>Schematic View of Network Motif Detection </vt:lpstr>
      <vt:lpstr>Examples for motifs </vt:lpstr>
      <vt:lpstr>Auto-regulation network motif</vt:lpstr>
      <vt:lpstr>Slide 36</vt:lpstr>
      <vt:lpstr>Is an autoregulation a network motif?</vt:lpstr>
      <vt:lpstr>Modeling negative auto-regulatory network motifs</vt:lpstr>
      <vt:lpstr>Comparison with simple regulation</vt:lpstr>
      <vt:lpstr>Slide 40</vt:lpstr>
      <vt:lpstr>Slide 41</vt:lpstr>
      <vt:lpstr>Thanks</vt:lpstr>
    </vt:vector>
  </TitlesOfParts>
  <Company>Humboldt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Papa Smurf</dc:creator>
  <cp:lastModifiedBy>Papa Smurf</cp:lastModifiedBy>
  <cp:revision>55</cp:revision>
  <dcterms:created xsi:type="dcterms:W3CDTF">2010-11-24T09:30:05Z</dcterms:created>
  <dcterms:modified xsi:type="dcterms:W3CDTF">2010-11-25T07:35:42Z</dcterms:modified>
</cp:coreProperties>
</file>